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5677" r:id="rId1"/>
  </p:sldMasterIdLst>
  <p:notesMasterIdLst>
    <p:notesMasterId r:id="rId21"/>
  </p:notesMasterIdLst>
  <p:handoutMasterIdLst>
    <p:handoutMasterId r:id="rId22"/>
  </p:handoutMasterIdLst>
  <p:sldIdLst>
    <p:sldId id="716" r:id="rId2"/>
    <p:sldId id="768" r:id="rId3"/>
    <p:sldId id="4644" r:id="rId4"/>
    <p:sldId id="4645" r:id="rId5"/>
    <p:sldId id="4684" r:id="rId6"/>
    <p:sldId id="4643" r:id="rId7"/>
    <p:sldId id="4678" r:id="rId8"/>
    <p:sldId id="4642" r:id="rId9"/>
    <p:sldId id="4646" r:id="rId10"/>
    <p:sldId id="4679" r:id="rId11"/>
    <p:sldId id="4680" r:id="rId12"/>
    <p:sldId id="4681" r:id="rId13"/>
    <p:sldId id="4682" r:id="rId14"/>
    <p:sldId id="4683" r:id="rId15"/>
    <p:sldId id="4685" r:id="rId16"/>
    <p:sldId id="4686" r:id="rId17"/>
    <p:sldId id="4688" r:id="rId18"/>
    <p:sldId id="4689" r:id="rId19"/>
    <p:sldId id="4641" r:id="rId20"/>
  </p:sldIdLst>
  <p:sldSz cx="9906000" cy="6858000" type="A4"/>
  <p:notesSz cx="6735763" cy="9866313"/>
  <p:defaultTextStyle>
    <a:defPPr>
      <a:defRPr lang="ja-JP"/>
    </a:defPPr>
    <a:lvl1pPr algn="l" rtl="0" eaLnBrk="0" fontAlgn="base" hangingPunct="0">
      <a:spcBef>
        <a:spcPct val="0"/>
      </a:spcBef>
      <a:spcAft>
        <a:spcPct val="0"/>
      </a:spcAft>
      <a:defRPr kumimoji="1" sz="2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sz="2400"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sz="2400"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sz="2400"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sz="2400"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2400"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2400"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2400"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2400"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251">
          <p15:clr>
            <a:srgbClr val="A4A3A4"/>
          </p15:clr>
        </p15:guide>
        <p15:guide id="2" pos="4254">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FF5050"/>
    <a:srgbClr val="D5E3CF"/>
    <a:srgbClr val="EBF1E9"/>
    <a:srgbClr val="FFFFCC"/>
    <a:srgbClr val="5B9BD5"/>
    <a:srgbClr val="0066CC"/>
    <a:srgbClr val="CCECFF"/>
    <a:srgbClr val="CCFFCC"/>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208" autoAdjust="0"/>
  </p:normalViewPr>
  <p:slideViewPr>
    <p:cSldViewPr>
      <p:cViewPr varScale="1">
        <p:scale>
          <a:sx n="126" d="100"/>
          <a:sy n="126" d="100"/>
        </p:scale>
        <p:origin x="930" y="120"/>
      </p:cViewPr>
      <p:guideLst>
        <p:guide orient="horz" pos="2251"/>
        <p:guide pos="4254"/>
      </p:guideLst>
    </p:cSldViewPr>
  </p:slideViewPr>
  <p:outlineViewPr>
    <p:cViewPr>
      <p:scale>
        <a:sx n="25" d="100"/>
        <a:sy n="25" d="100"/>
      </p:scale>
      <p:origin x="0" y="0"/>
    </p:cViewPr>
  </p:outlineViewPr>
  <p:notesTextViewPr>
    <p:cViewPr>
      <p:scale>
        <a:sx n="25" d="100"/>
        <a:sy n="25" d="100"/>
      </p:scale>
      <p:origin x="0" y="0"/>
    </p:cViewPr>
  </p:notesTextViewPr>
  <p:sorterViewPr>
    <p:cViewPr>
      <p:scale>
        <a:sx n="100" d="100"/>
        <a:sy n="100" d="100"/>
      </p:scale>
      <p:origin x="0" y="414"/>
    </p:cViewPr>
  </p:sorterViewPr>
  <p:notesViewPr>
    <p:cSldViewPr>
      <p:cViewPr varScale="1">
        <p:scale>
          <a:sx n="58" d="100"/>
          <a:sy n="58" d="100"/>
        </p:scale>
        <p:origin x="-2604" y="-96"/>
      </p:cViewPr>
      <p:guideLst>
        <p:guide orient="horz" pos="3107"/>
        <p:guide pos="212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G:\&#20849;&#26377;&#12489;&#12521;&#12452;&#12502;\&#12510;&#12521;&#12488;&#12531;&#12461;&#12515;&#12500;&#12479;&#12523;\00-&#12501;&#12449;&#12531;&#12489;&#12524;&#12452;&#12474;\2&#21495;&#12501;&#12449;&#12531;&#12489;&#28310;&#20633;\2&#21495;&#26696;&#20214;&#25237;&#36039;&#35211;&#36796;\&#26696;&#20214;&#12522;&#12479;&#12540;&#12531;&#35211;&#36796;_20240827.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G:\&#20849;&#26377;&#12489;&#12521;&#12452;&#12502;\&#12510;&#12521;&#12488;&#12531;&#12461;&#12515;&#12500;&#12479;&#12523;\00-&#12501;&#12449;&#12531;&#12489;&#12524;&#12452;&#12474;\2&#21495;&#12501;&#12449;&#12531;&#12489;&#28310;&#20633;\2&#21495;&#26696;&#20214;&#25237;&#36039;&#35211;&#36796;\&#26696;&#20214;&#12522;&#12479;&#12540;&#12531;&#35211;&#36796;_20240827.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ja-JP" altLang="en-US" b="1"/>
              <a:t>ファンドサイズとグロス</a:t>
            </a:r>
            <a:r>
              <a:rPr lang="en-US" altLang="ja-JP" b="1"/>
              <a:t>IRR</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scatterChart>
        <c:scatterStyle val="lineMarker"/>
        <c:varyColors val="0"/>
        <c:ser>
          <c:idx val="0"/>
          <c:order val="0"/>
          <c:tx>
            <c:strRef>
              <c:f>他ファンドリターン比較!$F$1</c:f>
              <c:strCache>
                <c:ptCount val="1"/>
                <c:pt idx="0">
                  <c:v>グロスIRR</c:v>
                </c:pt>
              </c:strCache>
            </c:strRef>
          </c:tx>
          <c:spPr>
            <a:ln w="19050" cap="rnd">
              <a:noFill/>
              <a:round/>
            </a:ln>
            <a:effectLst/>
          </c:spPr>
          <c:marker>
            <c:symbol val="circle"/>
            <c:size val="5"/>
            <c:spPr>
              <a:solidFill>
                <a:schemeClr val="accent1"/>
              </a:solidFill>
              <a:ln w="9525">
                <a:solidFill>
                  <a:schemeClr val="accent1"/>
                </a:solidFill>
              </a:ln>
              <a:effectLst/>
            </c:spPr>
          </c:marker>
          <c:dPt>
            <c:idx val="1"/>
            <c:marker>
              <c:symbol val="circle"/>
              <c:size val="5"/>
              <c:spPr>
                <a:solidFill>
                  <a:srgbClr val="FF0000"/>
                </a:solidFill>
                <a:ln w="9525">
                  <a:noFill/>
                </a:ln>
                <a:effectLst/>
              </c:spPr>
            </c:marker>
            <c:bubble3D val="0"/>
            <c:spPr>
              <a:ln w="19050" cap="rnd">
                <a:noFill/>
                <a:round/>
              </a:ln>
              <a:effectLst/>
            </c:spPr>
            <c:extLst>
              <c:ext xmlns:c16="http://schemas.microsoft.com/office/drawing/2014/chart" uri="{C3380CC4-5D6E-409C-BE32-E72D297353CC}">
                <c16:uniqueId val="{00000001-284B-4442-BEA8-C856464121AB}"/>
              </c:ext>
            </c:extLst>
          </c:dPt>
          <c:dPt>
            <c:idx val="2"/>
            <c:marker>
              <c:symbol val="circle"/>
              <c:size val="5"/>
              <c:spPr>
                <a:solidFill>
                  <a:srgbClr val="FF0000"/>
                </a:solidFill>
                <a:ln w="9525">
                  <a:noFill/>
                </a:ln>
                <a:effectLst/>
              </c:spPr>
            </c:marker>
            <c:bubble3D val="0"/>
            <c:spPr>
              <a:ln w="19050" cap="rnd">
                <a:noFill/>
                <a:round/>
              </a:ln>
              <a:effectLst/>
            </c:spPr>
            <c:extLst>
              <c:ext xmlns:c16="http://schemas.microsoft.com/office/drawing/2014/chart" uri="{C3380CC4-5D6E-409C-BE32-E72D297353CC}">
                <c16:uniqueId val="{00000003-284B-4442-BEA8-C856464121AB}"/>
              </c:ext>
            </c:extLst>
          </c:dPt>
          <c:dPt>
            <c:idx val="3"/>
            <c:marker>
              <c:symbol val="circle"/>
              <c:size val="5"/>
              <c:spPr>
                <a:solidFill>
                  <a:srgbClr val="FF0000"/>
                </a:solidFill>
                <a:ln w="9525">
                  <a:noFill/>
                </a:ln>
                <a:effectLst/>
              </c:spPr>
            </c:marker>
            <c:bubble3D val="0"/>
            <c:spPr>
              <a:ln w="19050" cap="rnd">
                <a:noFill/>
                <a:round/>
              </a:ln>
              <a:effectLst/>
            </c:spPr>
            <c:extLst>
              <c:ext xmlns:c16="http://schemas.microsoft.com/office/drawing/2014/chart" uri="{C3380CC4-5D6E-409C-BE32-E72D297353CC}">
                <c16:uniqueId val="{00000005-284B-4442-BEA8-C856464121AB}"/>
              </c:ext>
            </c:extLst>
          </c:dPt>
          <c:dPt>
            <c:idx val="8"/>
            <c:marker>
              <c:symbol val="circle"/>
              <c:size val="5"/>
              <c:spPr>
                <a:solidFill>
                  <a:srgbClr val="FF0000"/>
                </a:solidFill>
                <a:ln w="9525">
                  <a:noFill/>
                </a:ln>
                <a:effectLst/>
              </c:spPr>
            </c:marker>
            <c:bubble3D val="0"/>
            <c:spPr>
              <a:ln w="19050" cap="rnd">
                <a:noFill/>
                <a:round/>
              </a:ln>
              <a:effectLst/>
            </c:spPr>
            <c:extLst>
              <c:ext xmlns:c16="http://schemas.microsoft.com/office/drawing/2014/chart" uri="{C3380CC4-5D6E-409C-BE32-E72D297353CC}">
                <c16:uniqueId val="{00000007-284B-4442-BEA8-C856464121AB}"/>
              </c:ext>
            </c:extLst>
          </c:dPt>
          <c:xVal>
            <c:numRef>
              <c:f>他ファンドリターン比較!$D$2:$D$33</c:f>
              <c:numCache>
                <c:formatCode>#,##0_);[Red]\(#,##0\)</c:formatCode>
                <c:ptCount val="32"/>
                <c:pt idx="0" formatCode="General">
                  <c:v>25</c:v>
                </c:pt>
                <c:pt idx="1">
                  <c:v>113.5</c:v>
                </c:pt>
                <c:pt idx="2">
                  <c:v>350</c:v>
                </c:pt>
                <c:pt idx="3" formatCode="General">
                  <c:v>39</c:v>
                </c:pt>
                <c:pt idx="4" formatCode="General">
                  <c:v>280</c:v>
                </c:pt>
                <c:pt idx="5" formatCode="General">
                  <c:v>300</c:v>
                </c:pt>
                <c:pt idx="6" formatCode="General">
                  <c:v>170</c:v>
                </c:pt>
                <c:pt idx="7" formatCode="General">
                  <c:v>95</c:v>
                </c:pt>
                <c:pt idx="8" formatCode="General">
                  <c:v>83</c:v>
                </c:pt>
                <c:pt idx="9" formatCode="General">
                  <c:v>35</c:v>
                </c:pt>
                <c:pt idx="10" formatCode="General">
                  <c:v>500</c:v>
                </c:pt>
                <c:pt idx="11" formatCode="General">
                  <c:v>3.1</c:v>
                </c:pt>
                <c:pt idx="12" formatCode="General">
                  <c:v>90</c:v>
                </c:pt>
                <c:pt idx="13" formatCode="General">
                  <c:v>1000</c:v>
                </c:pt>
                <c:pt idx="14" formatCode="General">
                  <c:v>40</c:v>
                </c:pt>
                <c:pt idx="15" formatCode="General">
                  <c:v>1200</c:v>
                </c:pt>
                <c:pt idx="16" formatCode="General">
                  <c:v>80</c:v>
                </c:pt>
                <c:pt idx="17" formatCode="General">
                  <c:v>170</c:v>
                </c:pt>
                <c:pt idx="18" formatCode="General">
                  <c:v>220</c:v>
                </c:pt>
                <c:pt idx="19" formatCode="General">
                  <c:v>4</c:v>
                </c:pt>
                <c:pt idx="20" formatCode="General">
                  <c:v>551</c:v>
                </c:pt>
                <c:pt idx="21" formatCode="General">
                  <c:v>469</c:v>
                </c:pt>
                <c:pt idx="22" formatCode="General">
                  <c:v>43</c:v>
                </c:pt>
                <c:pt idx="23" formatCode="General">
                  <c:v>25</c:v>
                </c:pt>
                <c:pt idx="24" formatCode="General">
                  <c:v>2000</c:v>
                </c:pt>
                <c:pt idx="25" formatCode="General">
                  <c:v>170</c:v>
                </c:pt>
                <c:pt idx="26" formatCode="General">
                  <c:v>200</c:v>
                </c:pt>
                <c:pt idx="27" formatCode="General">
                  <c:v>280</c:v>
                </c:pt>
                <c:pt idx="28" formatCode="General">
                  <c:v>196</c:v>
                </c:pt>
                <c:pt idx="29" formatCode="General">
                  <c:v>29</c:v>
                </c:pt>
                <c:pt idx="30" formatCode="General">
                  <c:v>492</c:v>
                </c:pt>
                <c:pt idx="31" formatCode="General">
                  <c:v>713</c:v>
                </c:pt>
              </c:numCache>
            </c:numRef>
          </c:xVal>
          <c:yVal>
            <c:numRef>
              <c:f>他ファンドリターン比較!$F$2:$F$33</c:f>
              <c:numCache>
                <c:formatCode>0%</c:formatCode>
                <c:ptCount val="32"/>
                <c:pt idx="0">
                  <c:v>1.21</c:v>
                </c:pt>
                <c:pt idx="1">
                  <c:v>1</c:v>
                </c:pt>
                <c:pt idx="2">
                  <c:v>0.7</c:v>
                </c:pt>
                <c:pt idx="3">
                  <c:v>1.22</c:v>
                </c:pt>
                <c:pt idx="4">
                  <c:v>0.31</c:v>
                </c:pt>
                <c:pt idx="5">
                  <c:v>0.25</c:v>
                </c:pt>
                <c:pt idx="6">
                  <c:v>0.41</c:v>
                </c:pt>
                <c:pt idx="7">
                  <c:v>0.23</c:v>
                </c:pt>
                <c:pt idx="8">
                  <c:v>0.85</c:v>
                </c:pt>
                <c:pt idx="9">
                  <c:v>0.25</c:v>
                </c:pt>
                <c:pt idx="10">
                  <c:v>0.19</c:v>
                </c:pt>
                <c:pt idx="11">
                  <c:v>0.28000000000000003</c:v>
                </c:pt>
                <c:pt idx="12">
                  <c:v>0.65400000000000003</c:v>
                </c:pt>
                <c:pt idx="13">
                  <c:v>0.08</c:v>
                </c:pt>
                <c:pt idx="14">
                  <c:v>0.37</c:v>
                </c:pt>
                <c:pt idx="15">
                  <c:v>0.09</c:v>
                </c:pt>
                <c:pt idx="16">
                  <c:v>0.45</c:v>
                </c:pt>
                <c:pt idx="17">
                  <c:v>0.35</c:v>
                </c:pt>
                <c:pt idx="18">
                  <c:v>0.61</c:v>
                </c:pt>
                <c:pt idx="19">
                  <c:v>0.44</c:v>
                </c:pt>
                <c:pt idx="20">
                  <c:v>0.23</c:v>
                </c:pt>
                <c:pt idx="21">
                  <c:v>0.27</c:v>
                </c:pt>
                <c:pt idx="22">
                  <c:v>0.15</c:v>
                </c:pt>
                <c:pt idx="23">
                  <c:v>0.20399999999999999</c:v>
                </c:pt>
                <c:pt idx="24">
                  <c:v>0.18</c:v>
                </c:pt>
                <c:pt idx="25">
                  <c:v>0.15</c:v>
                </c:pt>
                <c:pt idx="26">
                  <c:v>0.13600000000000001</c:v>
                </c:pt>
                <c:pt idx="27">
                  <c:v>0.08</c:v>
                </c:pt>
                <c:pt idx="28">
                  <c:v>0.28000000000000003</c:v>
                </c:pt>
                <c:pt idx="29">
                  <c:v>0.21</c:v>
                </c:pt>
                <c:pt idx="30">
                  <c:v>0.06</c:v>
                </c:pt>
                <c:pt idx="31">
                  <c:v>0.01</c:v>
                </c:pt>
              </c:numCache>
            </c:numRef>
          </c:yVal>
          <c:smooth val="0"/>
          <c:extLst>
            <c:ext xmlns:c16="http://schemas.microsoft.com/office/drawing/2014/chart" uri="{C3380CC4-5D6E-409C-BE32-E72D297353CC}">
              <c16:uniqueId val="{00000008-284B-4442-BEA8-C856464121AB}"/>
            </c:ext>
          </c:extLst>
        </c:ser>
        <c:dLbls>
          <c:showLegendKey val="0"/>
          <c:showVal val="0"/>
          <c:showCatName val="0"/>
          <c:showSerName val="0"/>
          <c:showPercent val="0"/>
          <c:showBubbleSize val="0"/>
        </c:dLbls>
        <c:axId val="1559914992"/>
        <c:axId val="1559914032"/>
      </c:scatterChart>
      <c:valAx>
        <c:axId val="1559914992"/>
        <c:scaling>
          <c:orientation val="minMax"/>
          <c:max val="200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559914032"/>
        <c:crosses val="autoZero"/>
        <c:crossBetween val="midCat"/>
      </c:valAx>
      <c:valAx>
        <c:axId val="155991403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ja-JP"/>
          </a:p>
        </c:txPr>
        <c:crossAx val="1559914992"/>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ja-JP" altLang="en-US" b="1"/>
              <a:t>ファンドサイズと</a:t>
            </a:r>
            <a:r>
              <a:rPr lang="en-US" altLang="ja-JP" b="1"/>
              <a:t>MOIC</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scatterChart>
        <c:scatterStyle val="lineMarker"/>
        <c:varyColors val="0"/>
        <c:ser>
          <c:idx val="0"/>
          <c:order val="0"/>
          <c:tx>
            <c:strRef>
              <c:f>他ファンドリターン比較!$E$1</c:f>
              <c:strCache>
                <c:ptCount val="1"/>
                <c:pt idx="0">
                  <c:v>グロスROI</c:v>
                </c:pt>
              </c:strCache>
            </c:strRef>
          </c:tx>
          <c:spPr>
            <a:ln w="25400" cap="rnd">
              <a:noFill/>
              <a:round/>
            </a:ln>
            <a:effectLst/>
          </c:spPr>
          <c:marker>
            <c:symbol val="circle"/>
            <c:size val="5"/>
            <c:spPr>
              <a:solidFill>
                <a:schemeClr val="accent1"/>
              </a:solidFill>
              <a:ln w="9525">
                <a:solidFill>
                  <a:schemeClr val="accent1"/>
                </a:solidFill>
              </a:ln>
              <a:effectLst/>
            </c:spPr>
          </c:marker>
          <c:dPt>
            <c:idx val="1"/>
            <c:marker>
              <c:symbol val="circle"/>
              <c:size val="5"/>
              <c:spPr>
                <a:solidFill>
                  <a:srgbClr val="FF0000"/>
                </a:solidFill>
                <a:ln w="9525">
                  <a:noFill/>
                </a:ln>
                <a:effectLst/>
              </c:spPr>
            </c:marker>
            <c:bubble3D val="0"/>
            <c:spPr>
              <a:ln w="25400" cap="rnd">
                <a:noFill/>
                <a:round/>
              </a:ln>
              <a:effectLst/>
            </c:spPr>
            <c:extLst>
              <c:ext xmlns:c16="http://schemas.microsoft.com/office/drawing/2014/chart" uri="{C3380CC4-5D6E-409C-BE32-E72D297353CC}">
                <c16:uniqueId val="{00000001-0B86-426B-B33D-8DF3920936E1}"/>
              </c:ext>
            </c:extLst>
          </c:dPt>
          <c:dPt>
            <c:idx val="2"/>
            <c:marker>
              <c:symbol val="circle"/>
              <c:size val="5"/>
              <c:spPr>
                <a:solidFill>
                  <a:srgbClr val="FF0000"/>
                </a:solidFill>
                <a:ln w="9525">
                  <a:noFill/>
                </a:ln>
                <a:effectLst/>
              </c:spPr>
            </c:marker>
            <c:bubble3D val="0"/>
            <c:spPr>
              <a:ln w="25400" cap="rnd">
                <a:noFill/>
                <a:round/>
              </a:ln>
              <a:effectLst/>
            </c:spPr>
            <c:extLst>
              <c:ext xmlns:c16="http://schemas.microsoft.com/office/drawing/2014/chart" uri="{C3380CC4-5D6E-409C-BE32-E72D297353CC}">
                <c16:uniqueId val="{00000003-0B86-426B-B33D-8DF3920936E1}"/>
              </c:ext>
            </c:extLst>
          </c:dPt>
          <c:dPt>
            <c:idx val="3"/>
            <c:marker>
              <c:symbol val="circle"/>
              <c:size val="5"/>
              <c:spPr>
                <a:solidFill>
                  <a:srgbClr val="FF0000"/>
                </a:solidFill>
                <a:ln w="9525">
                  <a:noFill/>
                </a:ln>
                <a:effectLst/>
              </c:spPr>
            </c:marker>
            <c:bubble3D val="0"/>
            <c:spPr>
              <a:ln w="25400" cap="rnd">
                <a:noFill/>
                <a:round/>
              </a:ln>
              <a:effectLst/>
            </c:spPr>
            <c:extLst>
              <c:ext xmlns:c16="http://schemas.microsoft.com/office/drawing/2014/chart" uri="{C3380CC4-5D6E-409C-BE32-E72D297353CC}">
                <c16:uniqueId val="{00000005-0B86-426B-B33D-8DF3920936E1}"/>
              </c:ext>
            </c:extLst>
          </c:dPt>
          <c:dPt>
            <c:idx val="8"/>
            <c:marker>
              <c:symbol val="circle"/>
              <c:size val="5"/>
              <c:spPr>
                <a:solidFill>
                  <a:srgbClr val="FF0000"/>
                </a:solidFill>
                <a:ln w="9525">
                  <a:noFill/>
                </a:ln>
                <a:effectLst/>
              </c:spPr>
            </c:marker>
            <c:bubble3D val="0"/>
            <c:spPr>
              <a:ln w="25400" cap="rnd">
                <a:noFill/>
                <a:round/>
              </a:ln>
              <a:effectLst/>
            </c:spPr>
            <c:extLst>
              <c:ext xmlns:c16="http://schemas.microsoft.com/office/drawing/2014/chart" uri="{C3380CC4-5D6E-409C-BE32-E72D297353CC}">
                <c16:uniqueId val="{00000007-0B86-426B-B33D-8DF3920936E1}"/>
              </c:ext>
            </c:extLst>
          </c:dPt>
          <c:xVal>
            <c:numRef>
              <c:f>他ファンドリターン比較!$D$2:$D$33</c:f>
              <c:numCache>
                <c:formatCode>#,##0_);[Red]\(#,##0\)</c:formatCode>
                <c:ptCount val="32"/>
                <c:pt idx="0" formatCode="General">
                  <c:v>25</c:v>
                </c:pt>
                <c:pt idx="1">
                  <c:v>113.5</c:v>
                </c:pt>
                <c:pt idx="2">
                  <c:v>350</c:v>
                </c:pt>
                <c:pt idx="3" formatCode="General">
                  <c:v>39</c:v>
                </c:pt>
                <c:pt idx="4" formatCode="General">
                  <c:v>280</c:v>
                </c:pt>
                <c:pt idx="5" formatCode="General">
                  <c:v>300</c:v>
                </c:pt>
                <c:pt idx="6" formatCode="General">
                  <c:v>170</c:v>
                </c:pt>
                <c:pt idx="7" formatCode="General">
                  <c:v>95</c:v>
                </c:pt>
                <c:pt idx="8" formatCode="General">
                  <c:v>83</c:v>
                </c:pt>
                <c:pt idx="9" formatCode="General">
                  <c:v>35</c:v>
                </c:pt>
                <c:pt idx="10" formatCode="General">
                  <c:v>500</c:v>
                </c:pt>
                <c:pt idx="11" formatCode="General">
                  <c:v>3.1</c:v>
                </c:pt>
                <c:pt idx="12" formatCode="General">
                  <c:v>90</c:v>
                </c:pt>
                <c:pt idx="13" formatCode="General">
                  <c:v>1000</c:v>
                </c:pt>
                <c:pt idx="14" formatCode="General">
                  <c:v>40</c:v>
                </c:pt>
                <c:pt idx="15" formatCode="General">
                  <c:v>1200</c:v>
                </c:pt>
                <c:pt idx="16" formatCode="General">
                  <c:v>80</c:v>
                </c:pt>
                <c:pt idx="17" formatCode="General">
                  <c:v>170</c:v>
                </c:pt>
                <c:pt idx="18" formatCode="General">
                  <c:v>220</c:v>
                </c:pt>
                <c:pt idx="19" formatCode="General">
                  <c:v>4</c:v>
                </c:pt>
                <c:pt idx="20" formatCode="General">
                  <c:v>551</c:v>
                </c:pt>
                <c:pt idx="21" formatCode="General">
                  <c:v>469</c:v>
                </c:pt>
                <c:pt idx="22" formatCode="General">
                  <c:v>43</c:v>
                </c:pt>
                <c:pt idx="23" formatCode="General">
                  <c:v>25</c:v>
                </c:pt>
                <c:pt idx="24" formatCode="General">
                  <c:v>2000</c:v>
                </c:pt>
                <c:pt idx="25" formatCode="General">
                  <c:v>170</c:v>
                </c:pt>
                <c:pt idx="26" formatCode="General">
                  <c:v>200</c:v>
                </c:pt>
                <c:pt idx="27" formatCode="General">
                  <c:v>280</c:v>
                </c:pt>
                <c:pt idx="28" formatCode="General">
                  <c:v>196</c:v>
                </c:pt>
                <c:pt idx="29" formatCode="General">
                  <c:v>29</c:v>
                </c:pt>
                <c:pt idx="30" formatCode="General">
                  <c:v>492</c:v>
                </c:pt>
                <c:pt idx="31" formatCode="General">
                  <c:v>713</c:v>
                </c:pt>
              </c:numCache>
            </c:numRef>
          </c:xVal>
          <c:yVal>
            <c:numRef>
              <c:f>他ファンドリターン比較!$E$2:$E$33</c:f>
              <c:numCache>
                <c:formatCode>0.0</c:formatCode>
                <c:ptCount val="32"/>
                <c:pt idx="0">
                  <c:v>4.2</c:v>
                </c:pt>
                <c:pt idx="1">
                  <c:v>4</c:v>
                </c:pt>
                <c:pt idx="2">
                  <c:v>3.5</c:v>
                </c:pt>
                <c:pt idx="3" formatCode="General">
                  <c:v>3.1</c:v>
                </c:pt>
                <c:pt idx="4">
                  <c:v>3</c:v>
                </c:pt>
                <c:pt idx="5">
                  <c:v>3</c:v>
                </c:pt>
                <c:pt idx="6">
                  <c:v>2.9</c:v>
                </c:pt>
                <c:pt idx="7">
                  <c:v>2.7</c:v>
                </c:pt>
                <c:pt idx="8" formatCode="General">
                  <c:v>2.5</c:v>
                </c:pt>
                <c:pt idx="9">
                  <c:v>2.4</c:v>
                </c:pt>
                <c:pt idx="10">
                  <c:v>2.2000000000000002</c:v>
                </c:pt>
                <c:pt idx="11">
                  <c:v>2.2000000000000002</c:v>
                </c:pt>
                <c:pt idx="12">
                  <c:v>2</c:v>
                </c:pt>
                <c:pt idx="13">
                  <c:v>1.9</c:v>
                </c:pt>
                <c:pt idx="14">
                  <c:v>1.8</c:v>
                </c:pt>
                <c:pt idx="15">
                  <c:v>1.7</c:v>
                </c:pt>
                <c:pt idx="16">
                  <c:v>1.7</c:v>
                </c:pt>
                <c:pt idx="17">
                  <c:v>1.6</c:v>
                </c:pt>
                <c:pt idx="18">
                  <c:v>1.6</c:v>
                </c:pt>
                <c:pt idx="19">
                  <c:v>1.5</c:v>
                </c:pt>
                <c:pt idx="20">
                  <c:v>1.5</c:v>
                </c:pt>
                <c:pt idx="21">
                  <c:v>1.5</c:v>
                </c:pt>
                <c:pt idx="22">
                  <c:v>1.5</c:v>
                </c:pt>
                <c:pt idx="23">
                  <c:v>1.5</c:v>
                </c:pt>
                <c:pt idx="24">
                  <c:v>1.5</c:v>
                </c:pt>
                <c:pt idx="25">
                  <c:v>1.3</c:v>
                </c:pt>
                <c:pt idx="26">
                  <c:v>1.3</c:v>
                </c:pt>
                <c:pt idx="27">
                  <c:v>1.3</c:v>
                </c:pt>
                <c:pt idx="28">
                  <c:v>1.3</c:v>
                </c:pt>
                <c:pt idx="29">
                  <c:v>1.1000000000000001</c:v>
                </c:pt>
                <c:pt idx="30">
                  <c:v>1.1000000000000001</c:v>
                </c:pt>
                <c:pt idx="31">
                  <c:v>1</c:v>
                </c:pt>
              </c:numCache>
            </c:numRef>
          </c:yVal>
          <c:smooth val="0"/>
          <c:extLst>
            <c:ext xmlns:c16="http://schemas.microsoft.com/office/drawing/2014/chart" uri="{C3380CC4-5D6E-409C-BE32-E72D297353CC}">
              <c16:uniqueId val="{00000008-0B86-426B-B33D-8DF3920936E1}"/>
            </c:ext>
          </c:extLst>
        </c:ser>
        <c:dLbls>
          <c:showLegendKey val="0"/>
          <c:showVal val="0"/>
          <c:showCatName val="0"/>
          <c:showSerName val="0"/>
          <c:showPercent val="0"/>
          <c:showBubbleSize val="0"/>
        </c:dLbls>
        <c:axId val="1559914992"/>
        <c:axId val="1559914032"/>
      </c:scatterChart>
      <c:valAx>
        <c:axId val="1559914992"/>
        <c:scaling>
          <c:orientation val="minMax"/>
          <c:max val="200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559914032"/>
        <c:crosses val="autoZero"/>
        <c:crossBetween val="midCat"/>
      </c:valAx>
      <c:valAx>
        <c:axId val="1559914032"/>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ja-JP"/>
          </a:p>
        </c:txPr>
        <c:crossAx val="1559914992"/>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20193" cy="493237"/>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eaLnBrk="1" hangingPunct="1">
              <a:defRPr sz="1200">
                <a:latin typeface="Times New Roman" charset="0"/>
                <a:ea typeface="ＭＳ Ｐゴシック" pitchFamily="50" charset="-128"/>
              </a:defRPr>
            </a:lvl1pPr>
          </a:lstStyle>
          <a:p>
            <a:pPr>
              <a:defRPr/>
            </a:pPr>
            <a:endParaRPr lang="en-US" altLang="ja-JP"/>
          </a:p>
        </p:txBody>
      </p:sp>
      <p:sp>
        <p:nvSpPr>
          <p:cNvPr id="18435" name="Rectangle 3"/>
          <p:cNvSpPr>
            <a:spLocks noGrp="1" noChangeArrowheads="1"/>
          </p:cNvSpPr>
          <p:nvPr>
            <p:ph type="dt" sz="quarter" idx="1"/>
          </p:nvPr>
        </p:nvSpPr>
        <p:spPr bwMode="auto">
          <a:xfrm>
            <a:off x="3815571" y="0"/>
            <a:ext cx="2920192" cy="493237"/>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lgn="r" eaLnBrk="1" hangingPunct="1">
              <a:defRPr sz="1200">
                <a:latin typeface="Times New Roman" charset="0"/>
                <a:ea typeface="ＭＳ Ｐゴシック" pitchFamily="50" charset="-128"/>
              </a:defRPr>
            </a:lvl1pPr>
          </a:lstStyle>
          <a:p>
            <a:pPr>
              <a:defRPr/>
            </a:pPr>
            <a:endParaRPr lang="en-US" altLang="ja-JP"/>
          </a:p>
        </p:txBody>
      </p:sp>
      <p:sp>
        <p:nvSpPr>
          <p:cNvPr id="18436" name="Rectangle 4"/>
          <p:cNvSpPr>
            <a:spLocks noGrp="1" noChangeArrowheads="1"/>
          </p:cNvSpPr>
          <p:nvPr>
            <p:ph type="ftr" sz="quarter" idx="2"/>
          </p:nvPr>
        </p:nvSpPr>
        <p:spPr bwMode="auto">
          <a:xfrm>
            <a:off x="0" y="9373076"/>
            <a:ext cx="2920193" cy="493237"/>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eaLnBrk="1" hangingPunct="1">
              <a:defRPr sz="1200">
                <a:latin typeface="Times New Roman" charset="0"/>
                <a:ea typeface="ＭＳ Ｐゴシック" pitchFamily="50" charset="-128"/>
              </a:defRPr>
            </a:lvl1pPr>
          </a:lstStyle>
          <a:p>
            <a:pPr>
              <a:defRPr/>
            </a:pPr>
            <a:endParaRPr lang="en-US" altLang="ja-JP"/>
          </a:p>
        </p:txBody>
      </p:sp>
      <p:sp>
        <p:nvSpPr>
          <p:cNvPr id="18437" name="Rectangle 5"/>
          <p:cNvSpPr>
            <a:spLocks noGrp="1" noChangeArrowheads="1"/>
          </p:cNvSpPr>
          <p:nvPr>
            <p:ph type="sldNum" sz="quarter" idx="3"/>
          </p:nvPr>
        </p:nvSpPr>
        <p:spPr bwMode="auto">
          <a:xfrm>
            <a:off x="3815571" y="9373076"/>
            <a:ext cx="2920192" cy="493237"/>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lgn="r" eaLnBrk="1" hangingPunct="1">
              <a:defRPr sz="1200">
                <a:latin typeface="Times New Roman" panose="02020603050405020304" pitchFamily="18" charset="0"/>
              </a:defRPr>
            </a:lvl1pPr>
          </a:lstStyle>
          <a:p>
            <a:pPr>
              <a:defRPr/>
            </a:pPr>
            <a:fld id="{FBAD40C1-F34A-4974-90F7-26BA13064243}" type="slidenum">
              <a:rPr lang="en-US" altLang="ja-JP"/>
              <a:pPr>
                <a:defRPr/>
              </a:pPr>
              <a:t>‹#›</a:t>
            </a:fld>
            <a:endParaRPr lang="en-US" altLang="ja-JP"/>
          </a:p>
        </p:txBody>
      </p:sp>
    </p:spTree>
    <p:extLst>
      <p:ext uri="{BB962C8B-B14F-4D97-AF65-F5344CB8AC3E}">
        <p14:creationId xmlns:p14="http://schemas.microsoft.com/office/powerpoint/2010/main" val="27459723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20193" cy="493237"/>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eaLnBrk="1" hangingPunct="1">
              <a:defRPr sz="1200">
                <a:latin typeface="Times New Roman" charset="0"/>
                <a:ea typeface="ＭＳ Ｐゴシック" pitchFamily="50" charset="-128"/>
              </a:defRPr>
            </a:lvl1pPr>
          </a:lstStyle>
          <a:p>
            <a:pPr>
              <a:defRPr/>
            </a:pPr>
            <a:endParaRPr lang="en-US" altLang="ja-JP"/>
          </a:p>
        </p:txBody>
      </p:sp>
      <p:sp>
        <p:nvSpPr>
          <p:cNvPr id="12291" name="Rectangle 3"/>
          <p:cNvSpPr>
            <a:spLocks noGrp="1" noChangeArrowheads="1"/>
          </p:cNvSpPr>
          <p:nvPr>
            <p:ph type="dt" idx="1"/>
          </p:nvPr>
        </p:nvSpPr>
        <p:spPr bwMode="auto">
          <a:xfrm>
            <a:off x="3815571" y="0"/>
            <a:ext cx="2920192" cy="493237"/>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lgn="r" eaLnBrk="1" hangingPunct="1">
              <a:defRPr sz="1200">
                <a:latin typeface="Times New Roman" charset="0"/>
                <a:ea typeface="ＭＳ Ｐゴシック" pitchFamily="50" charset="-128"/>
              </a:defRPr>
            </a:lvl1pPr>
          </a:lstStyle>
          <a:p>
            <a:pPr>
              <a:defRPr/>
            </a:pPr>
            <a:endParaRPr lang="en-US" altLang="ja-JP"/>
          </a:p>
        </p:txBody>
      </p:sp>
      <p:sp>
        <p:nvSpPr>
          <p:cNvPr id="22532" name="Rectangle 4"/>
          <p:cNvSpPr>
            <a:spLocks noGrp="1" noRot="1" noChangeAspect="1" noChangeArrowheads="1" noTextEdit="1"/>
          </p:cNvSpPr>
          <p:nvPr>
            <p:ph type="sldImg" idx="2"/>
          </p:nvPr>
        </p:nvSpPr>
        <p:spPr bwMode="auto">
          <a:xfrm>
            <a:off x="696913" y="800100"/>
            <a:ext cx="5345112"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898521" y="4686538"/>
            <a:ext cx="4938722" cy="4440707"/>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2294" name="Rectangle 6"/>
          <p:cNvSpPr>
            <a:spLocks noGrp="1" noChangeArrowheads="1"/>
          </p:cNvSpPr>
          <p:nvPr>
            <p:ph type="ftr" sz="quarter" idx="4"/>
          </p:nvPr>
        </p:nvSpPr>
        <p:spPr bwMode="auto">
          <a:xfrm>
            <a:off x="0" y="9373076"/>
            <a:ext cx="2920193" cy="493237"/>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eaLnBrk="1" hangingPunct="1">
              <a:defRPr sz="1200">
                <a:latin typeface="Times New Roman" charset="0"/>
                <a:ea typeface="ＭＳ Ｐゴシック" pitchFamily="50" charset="-128"/>
              </a:defRPr>
            </a:lvl1pPr>
          </a:lstStyle>
          <a:p>
            <a:pPr>
              <a:defRPr/>
            </a:pPr>
            <a:endParaRPr lang="en-US" altLang="ja-JP"/>
          </a:p>
        </p:txBody>
      </p:sp>
      <p:sp>
        <p:nvSpPr>
          <p:cNvPr id="12295" name="Rectangle 7"/>
          <p:cNvSpPr>
            <a:spLocks noGrp="1" noChangeArrowheads="1"/>
          </p:cNvSpPr>
          <p:nvPr>
            <p:ph type="sldNum" sz="quarter" idx="5"/>
          </p:nvPr>
        </p:nvSpPr>
        <p:spPr bwMode="auto">
          <a:xfrm>
            <a:off x="3815571" y="9373076"/>
            <a:ext cx="2920192" cy="493237"/>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lgn="r" eaLnBrk="1" hangingPunct="1">
              <a:defRPr sz="1200">
                <a:latin typeface="Times New Roman" panose="02020603050405020304" pitchFamily="18" charset="0"/>
              </a:defRPr>
            </a:lvl1pPr>
          </a:lstStyle>
          <a:p>
            <a:pPr>
              <a:defRPr/>
            </a:pPr>
            <a:fld id="{1CDA0B57-229E-4814-BE3B-B5C0B2342FE0}" type="slidenum">
              <a:rPr lang="en-US" altLang="ja-JP"/>
              <a:pPr>
                <a:defRPr/>
              </a:pPr>
              <a:t>‹#›</a:t>
            </a:fld>
            <a:endParaRPr lang="en-US" altLang="ja-JP"/>
          </a:p>
        </p:txBody>
      </p:sp>
    </p:spTree>
    <p:extLst>
      <p:ext uri="{BB962C8B-B14F-4D97-AF65-F5344CB8AC3E}">
        <p14:creationId xmlns:p14="http://schemas.microsoft.com/office/powerpoint/2010/main" val="2294058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スライド イメージ プレースホルダ 1"/>
          <p:cNvSpPr>
            <a:spLocks noGrp="1" noRot="1" noChangeAspect="1" noTextEdit="1"/>
          </p:cNvSpPr>
          <p:nvPr>
            <p:ph type="sldImg"/>
          </p:nvPr>
        </p:nvSpPr>
        <p:spPr>
          <a:ln/>
        </p:spPr>
      </p:sp>
      <p:sp>
        <p:nvSpPr>
          <p:cNvPr id="25603" name="ノート プレースホル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dirty="0">
              <a:latin typeface="Times New Roman" panose="02020603050405020304" pitchFamily="18" charset="0"/>
            </a:endParaRPr>
          </a:p>
        </p:txBody>
      </p:sp>
      <p:sp>
        <p:nvSpPr>
          <p:cNvPr id="25604" name="スライド番号プレースホル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736486" indent="-283264">
              <a:defRPr kumimoji="1" sz="2400">
                <a:solidFill>
                  <a:schemeClr val="tx1"/>
                </a:solidFill>
                <a:latin typeface="Arial" panose="020B0604020202020204" pitchFamily="34" charset="0"/>
                <a:ea typeface="ＭＳ Ｐゴシック" panose="020B0600070205080204" pitchFamily="50" charset="-128"/>
              </a:defRPr>
            </a:lvl2pPr>
            <a:lvl3pPr marL="1133056" indent="-226611">
              <a:defRPr kumimoji="1" sz="2400">
                <a:solidFill>
                  <a:schemeClr val="tx1"/>
                </a:solidFill>
                <a:latin typeface="Arial" panose="020B0604020202020204" pitchFamily="34" charset="0"/>
                <a:ea typeface="ＭＳ Ｐゴシック" panose="020B0600070205080204" pitchFamily="50" charset="-128"/>
              </a:defRPr>
            </a:lvl3pPr>
            <a:lvl4pPr marL="1586278" indent="-226611">
              <a:defRPr kumimoji="1" sz="2400">
                <a:solidFill>
                  <a:schemeClr val="tx1"/>
                </a:solidFill>
                <a:latin typeface="Arial" panose="020B0604020202020204" pitchFamily="34" charset="0"/>
                <a:ea typeface="ＭＳ Ｐゴシック" panose="020B0600070205080204" pitchFamily="50" charset="-128"/>
              </a:defRPr>
            </a:lvl4pPr>
            <a:lvl5pPr marL="2039501" indent="-226611">
              <a:defRPr kumimoji="1" sz="2400">
                <a:solidFill>
                  <a:schemeClr val="tx1"/>
                </a:solidFill>
                <a:latin typeface="Arial" panose="020B0604020202020204" pitchFamily="34" charset="0"/>
                <a:ea typeface="ＭＳ Ｐゴシック" panose="020B0600070205080204" pitchFamily="50" charset="-128"/>
              </a:defRPr>
            </a:lvl5pPr>
            <a:lvl6pPr marL="2492723" indent="-226611"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945945" indent="-226611"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399168" indent="-226611"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852390" indent="-226611"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fld id="{34A2EA2C-F411-4CF1-8C86-7FDA5A9832BB}" type="slidenum">
              <a:rPr lang="en-US" altLang="ja-JP" sz="1200">
                <a:solidFill>
                  <a:srgbClr val="000000"/>
                </a:solidFill>
                <a:latin typeface="Times New Roman" panose="02020603050405020304" pitchFamily="18" charset="0"/>
              </a:rPr>
              <a:pPr/>
              <a:t>0</a:t>
            </a:fld>
            <a:endParaRPr lang="en-US" altLang="ja-JP" sz="12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40157410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42950" y="1916832"/>
            <a:ext cx="8420100" cy="1143000"/>
          </a:xfrm>
        </p:spPr>
        <p:txBody>
          <a:bodyPr/>
          <a:lstStyle>
            <a:lvl1pPr algn="ctr">
              <a:lnSpc>
                <a:spcPct val="120000"/>
              </a:lnSpc>
              <a:defRPr sz="3200" b="0">
                <a:latin typeface="Meiryo UI" panose="020B0604030504040204" pitchFamily="50" charset="-128"/>
                <a:ea typeface="Meiryo UI" panose="020B0604030504040204" pitchFamily="50" charset="-128"/>
              </a:defRPr>
            </a:lvl1pPr>
          </a:lstStyle>
          <a:p>
            <a:r>
              <a:rPr lang="ja-JP" altLang="en-US" dirty="0"/>
              <a:t>マスタ タイトルの書式設定</a:t>
            </a:r>
          </a:p>
        </p:txBody>
      </p:sp>
      <p:sp>
        <p:nvSpPr>
          <p:cNvPr id="3075" name="Rectangle 3"/>
          <p:cNvSpPr>
            <a:spLocks noGrp="1" noChangeArrowheads="1"/>
          </p:cNvSpPr>
          <p:nvPr>
            <p:ph type="subTitle" idx="1"/>
          </p:nvPr>
        </p:nvSpPr>
        <p:spPr>
          <a:xfrm>
            <a:off x="1485900" y="3764632"/>
            <a:ext cx="6934200" cy="1752600"/>
          </a:xfrm>
        </p:spPr>
        <p:txBody>
          <a:bodyPr/>
          <a:lstStyle>
            <a:lvl1pPr marL="0" indent="0" algn="ctr">
              <a:buFontTx/>
              <a:buNone/>
              <a:defRPr sz="2400" b="1">
                <a:latin typeface="Meiryo UI" panose="020B0604030504040204" pitchFamily="50" charset="-128"/>
                <a:ea typeface="Meiryo UI" panose="020B0604030504040204" pitchFamily="50" charset="-128"/>
              </a:defRPr>
            </a:lvl1pPr>
          </a:lstStyle>
          <a:p>
            <a:r>
              <a:rPr lang="ja-JP" altLang="en-US" dirty="0"/>
              <a:t>マスタ サブタイトルの書式設定</a:t>
            </a:r>
          </a:p>
        </p:txBody>
      </p:sp>
      <p:sp>
        <p:nvSpPr>
          <p:cNvPr id="13" name="Rectangle 4"/>
          <p:cNvSpPr>
            <a:spLocks noGrp="1" noChangeArrowheads="1"/>
          </p:cNvSpPr>
          <p:nvPr>
            <p:ph type="dt" sz="half" idx="10"/>
          </p:nvPr>
        </p:nvSpPr>
        <p:spPr bwMode="auto">
          <a:xfrm>
            <a:off x="742950" y="6248400"/>
            <a:ext cx="206375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Times New Roman" charset="0"/>
                <a:ea typeface="ＭＳ Ｐゴシック" pitchFamily="50" charset="-128"/>
              </a:defRPr>
            </a:lvl1pPr>
          </a:lstStyle>
          <a:p>
            <a:pPr>
              <a:defRPr/>
            </a:pPr>
            <a:endParaRPr lang="en-US" altLang="ja-JP"/>
          </a:p>
        </p:txBody>
      </p:sp>
      <p:sp>
        <p:nvSpPr>
          <p:cNvPr id="14" name="Rectangle 5"/>
          <p:cNvSpPr>
            <a:spLocks noGrp="1" noChangeArrowheads="1"/>
          </p:cNvSpPr>
          <p:nvPr>
            <p:ph type="ftr" sz="quarter" idx="11"/>
          </p:nvPr>
        </p:nvSpPr>
        <p:spPr>
          <a:xfrm>
            <a:off x="3384550" y="6248400"/>
            <a:ext cx="3136900" cy="457200"/>
          </a:xfrm>
          <a:prstGeom prst="rect">
            <a:avLst/>
          </a:prstGeom>
        </p:spPr>
        <p:txBody>
          <a:bodyPr/>
          <a:lstStyle>
            <a:lvl1pPr algn="ctr" eaLnBrk="1" hangingPunct="1">
              <a:defRPr sz="1400" b="0" i="0">
                <a:solidFill>
                  <a:srgbClr val="000000"/>
                </a:solidFill>
                <a:latin typeface="Times New Roman" charset="0"/>
                <a:ea typeface="ＭＳ Ｐゴシック" pitchFamily="50" charset="-128"/>
              </a:defRPr>
            </a:lvl1pPr>
          </a:lstStyle>
          <a:p>
            <a:pPr>
              <a:defRPr/>
            </a:pPr>
            <a:endParaRPr lang="en-US" altLang="ja-JP"/>
          </a:p>
        </p:txBody>
      </p:sp>
      <p:sp>
        <p:nvSpPr>
          <p:cNvPr id="15" name="Rectangle 6"/>
          <p:cNvSpPr>
            <a:spLocks noGrp="1" noChangeArrowheads="1"/>
          </p:cNvSpPr>
          <p:nvPr>
            <p:ph type="sldNum" sz="quarter" idx="12"/>
          </p:nvPr>
        </p:nvSpPr>
        <p:spPr>
          <a:xfrm>
            <a:off x="7099300" y="6248400"/>
            <a:ext cx="206375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400">
                <a:latin typeface="Times New Roman" panose="02020603050405020304" pitchFamily="18" charset="0"/>
              </a:defRPr>
            </a:lvl1pPr>
          </a:lstStyle>
          <a:p>
            <a:pPr>
              <a:defRPr/>
            </a:pPr>
            <a:fld id="{926A647F-333D-475B-8CB1-61B486DAE63E}" type="slidenum">
              <a:rPr lang="en-US" altLang="ja-JP"/>
              <a:pPr>
                <a:defRPr/>
              </a:pPr>
              <a:t>‹#›</a:t>
            </a:fld>
            <a:endParaRPr lang="en-US" altLang="ja-JP"/>
          </a:p>
        </p:txBody>
      </p:sp>
      <p:sp>
        <p:nvSpPr>
          <p:cNvPr id="16" name="正方形/長方形 20">
            <a:extLst>
              <a:ext uri="{FF2B5EF4-FFF2-40B4-BE49-F238E27FC236}">
                <a16:creationId xmlns:a16="http://schemas.microsoft.com/office/drawing/2014/main" id="{325B550E-4EBD-4F40-8DB4-FEB8B5B63897}"/>
              </a:ext>
            </a:extLst>
          </p:cNvPr>
          <p:cNvSpPr>
            <a:spLocks noChangeArrowheads="1"/>
          </p:cNvSpPr>
          <p:nvPr userDrawn="1"/>
        </p:nvSpPr>
        <p:spPr bwMode="auto">
          <a:xfrm>
            <a:off x="-7938" y="4508500"/>
            <a:ext cx="9921876" cy="2349500"/>
          </a:xfrm>
          <a:prstGeom prst="rect">
            <a:avLst/>
          </a:prstGeom>
          <a:solidFill>
            <a:srgbClr val="006600"/>
          </a:solidFill>
          <a:ln>
            <a:noFill/>
          </a:ln>
        </p:spPr>
        <p:txBody>
          <a:bodyPr wrap="none" anchor="ctr"/>
          <a:lstStyle>
            <a:lvl1pPr>
              <a:defRPr kumimoji="1" sz="2400">
                <a:solidFill>
                  <a:schemeClr val="tx1"/>
                </a:solidFill>
                <a:latin typeface="Arial" panose="020B0604020202020204" pitchFamily="34" charset="0"/>
                <a:ea typeface="ＭＳ Ｐゴシック" panose="020B0600070205080204" pitchFamily="50" charset="-128"/>
              </a:defRPr>
            </a:lvl1pPr>
            <a:lvl2pPr marL="742950" indent="-285750">
              <a:defRPr kumimoji="1" sz="2400">
                <a:solidFill>
                  <a:schemeClr val="tx1"/>
                </a:solidFill>
                <a:latin typeface="Arial" panose="020B0604020202020204" pitchFamily="34" charset="0"/>
                <a:ea typeface="ＭＳ Ｐゴシック" panose="020B0600070205080204" pitchFamily="50" charset="-128"/>
              </a:defRPr>
            </a:lvl2pPr>
            <a:lvl3pPr marL="1143000" indent="-228600">
              <a:defRPr kumimoji="1" sz="2400">
                <a:solidFill>
                  <a:schemeClr val="tx1"/>
                </a:solidFill>
                <a:latin typeface="Arial" panose="020B0604020202020204" pitchFamily="34" charset="0"/>
                <a:ea typeface="ＭＳ Ｐゴシック" panose="020B0600070205080204" pitchFamily="50" charset="-128"/>
              </a:defRPr>
            </a:lvl3pPr>
            <a:lvl4pPr marL="1600200" indent="-228600">
              <a:defRPr kumimoji="1" sz="2400">
                <a:solidFill>
                  <a:schemeClr val="tx1"/>
                </a:solidFill>
                <a:latin typeface="Arial" panose="020B0604020202020204" pitchFamily="34" charset="0"/>
                <a:ea typeface="ＭＳ Ｐゴシック" panose="020B0600070205080204" pitchFamily="50" charset="-128"/>
              </a:defRPr>
            </a:lvl4pPr>
            <a:lvl5pPr marL="2057400" indent="-228600">
              <a:defRPr kumimoji="1" sz="24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eaLnBrk="1" hangingPunct="1">
              <a:defRPr/>
            </a:pPr>
            <a:endParaRPr lang="ja-JP" altLang="en-US" sz="1200" b="1" dirty="0">
              <a:solidFill>
                <a:srgbClr val="FFFFFF"/>
              </a:solidFill>
              <a:latin typeface="Meiryo UI" panose="020B0604030504040204" pitchFamily="50" charset="-128"/>
              <a:ea typeface="Meiryo UI" panose="020B0604030504040204" pitchFamily="50" charset="-128"/>
              <a:cs typeface="Arial" panose="020B0604020202020204" pitchFamily="34" charset="0"/>
            </a:endParaRPr>
          </a:p>
        </p:txBody>
      </p:sp>
      <p:sp>
        <p:nvSpPr>
          <p:cNvPr id="18" name="正方形/長方形 17">
            <a:extLst>
              <a:ext uri="{FF2B5EF4-FFF2-40B4-BE49-F238E27FC236}">
                <a16:creationId xmlns:a16="http://schemas.microsoft.com/office/drawing/2014/main" id="{3AF046CF-7E27-4A9A-BAE1-EDA0A54CA1CF}"/>
              </a:ext>
            </a:extLst>
          </p:cNvPr>
          <p:cNvSpPr>
            <a:spLocks noChangeArrowheads="1"/>
          </p:cNvSpPr>
          <p:nvPr userDrawn="1"/>
        </p:nvSpPr>
        <p:spPr bwMode="auto">
          <a:xfrm>
            <a:off x="-7938" y="0"/>
            <a:ext cx="9921876" cy="863600"/>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kumimoji="1" sz="2400">
                <a:solidFill>
                  <a:schemeClr val="tx1"/>
                </a:solidFill>
                <a:latin typeface="Arial" panose="020B0604020202020204" pitchFamily="34" charset="0"/>
                <a:ea typeface="ＭＳ Ｐゴシック" panose="020B0600070205080204" pitchFamily="50" charset="-128"/>
              </a:defRPr>
            </a:lvl1pPr>
            <a:lvl2pPr marL="742950" indent="-285750">
              <a:defRPr kumimoji="1" sz="2400">
                <a:solidFill>
                  <a:schemeClr val="tx1"/>
                </a:solidFill>
                <a:latin typeface="Arial" panose="020B0604020202020204" pitchFamily="34" charset="0"/>
                <a:ea typeface="ＭＳ Ｐゴシック" panose="020B0600070205080204" pitchFamily="50" charset="-128"/>
              </a:defRPr>
            </a:lvl2pPr>
            <a:lvl3pPr marL="1143000" indent="-228600">
              <a:defRPr kumimoji="1" sz="2400">
                <a:solidFill>
                  <a:schemeClr val="tx1"/>
                </a:solidFill>
                <a:latin typeface="Arial" panose="020B0604020202020204" pitchFamily="34" charset="0"/>
                <a:ea typeface="ＭＳ Ｐゴシック" panose="020B0600070205080204" pitchFamily="50" charset="-128"/>
              </a:defRPr>
            </a:lvl3pPr>
            <a:lvl4pPr marL="1600200" indent="-228600">
              <a:defRPr kumimoji="1" sz="2400">
                <a:solidFill>
                  <a:schemeClr val="tx1"/>
                </a:solidFill>
                <a:latin typeface="Arial" panose="020B0604020202020204" pitchFamily="34" charset="0"/>
                <a:ea typeface="ＭＳ Ｐゴシック" panose="020B0600070205080204" pitchFamily="50" charset="-128"/>
              </a:defRPr>
            </a:lvl4pPr>
            <a:lvl5pPr marL="2057400" indent="-228600">
              <a:defRPr kumimoji="1" sz="24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eaLnBrk="1" hangingPunct="1">
              <a:defRPr/>
            </a:pPr>
            <a:endParaRPr lang="ja-JP" altLang="en-US" sz="1400">
              <a:latin typeface="Meiryo UI" panose="020B0604030504040204" pitchFamily="50" charset="-128"/>
            </a:endParaRPr>
          </a:p>
        </p:txBody>
      </p:sp>
      <p:pic>
        <p:nvPicPr>
          <p:cNvPr id="19" name="図 18">
            <a:extLst>
              <a:ext uri="{FF2B5EF4-FFF2-40B4-BE49-F238E27FC236}">
                <a16:creationId xmlns:a16="http://schemas.microsoft.com/office/drawing/2014/main" id="{591DBF20-B2C0-4618-8753-4A6A93E41DD4}"/>
              </a:ext>
            </a:extLst>
          </p:cNvPr>
          <p:cNvPicPr>
            <a:picLocks noChangeAspect="1"/>
          </p:cNvPicPr>
          <p:nvPr userDrawn="1"/>
        </p:nvPicPr>
        <p:blipFill>
          <a:blip r:embed="rId2"/>
          <a:stretch>
            <a:fillRect/>
          </a:stretch>
        </p:blipFill>
        <p:spPr>
          <a:xfrm>
            <a:off x="7761312" y="116632"/>
            <a:ext cx="1875135" cy="515558"/>
          </a:xfrm>
          <a:prstGeom prst="rect">
            <a:avLst/>
          </a:prstGeom>
        </p:spPr>
      </p:pic>
      <p:sp>
        <p:nvSpPr>
          <p:cNvPr id="11" name="Text Box 9">
            <a:extLst>
              <a:ext uri="{FF2B5EF4-FFF2-40B4-BE49-F238E27FC236}">
                <a16:creationId xmlns:a16="http://schemas.microsoft.com/office/drawing/2014/main" id="{9613F74E-167B-42F8-ACB6-4EF2F52D0DAB}"/>
              </a:ext>
            </a:extLst>
          </p:cNvPr>
          <p:cNvSpPr txBox="1">
            <a:spLocks noChangeArrowheads="1"/>
          </p:cNvSpPr>
          <p:nvPr userDrawn="1"/>
        </p:nvSpPr>
        <p:spPr bwMode="auto">
          <a:xfrm>
            <a:off x="6537325" y="6583363"/>
            <a:ext cx="2836863" cy="230187"/>
          </a:xfrm>
          <a:prstGeom prst="rect">
            <a:avLst/>
          </a:prstGeom>
          <a:noFill/>
          <a:ln>
            <a:noFill/>
          </a:ln>
          <a:effectLst/>
        </p:spPr>
        <p:txBody>
          <a:bodyPr wrap="none">
            <a:norm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742950" indent="-285750">
              <a:defRPr kumimoji="1" sz="2400">
                <a:solidFill>
                  <a:schemeClr val="tx1"/>
                </a:solidFill>
                <a:latin typeface="Arial" panose="020B0604020202020204" pitchFamily="34" charset="0"/>
                <a:ea typeface="ＭＳ Ｐゴシック" panose="020B0600070205080204" pitchFamily="50" charset="-128"/>
              </a:defRPr>
            </a:lvl2pPr>
            <a:lvl3pPr marL="1143000" indent="-228600">
              <a:defRPr kumimoji="1" sz="2400">
                <a:solidFill>
                  <a:schemeClr val="tx1"/>
                </a:solidFill>
                <a:latin typeface="Arial" panose="020B0604020202020204" pitchFamily="34" charset="0"/>
                <a:ea typeface="ＭＳ Ｐゴシック" panose="020B0600070205080204" pitchFamily="50" charset="-128"/>
              </a:defRPr>
            </a:lvl3pPr>
            <a:lvl4pPr marL="1600200" indent="-228600">
              <a:defRPr kumimoji="1" sz="2400">
                <a:solidFill>
                  <a:schemeClr val="tx1"/>
                </a:solidFill>
                <a:latin typeface="Arial" panose="020B0604020202020204" pitchFamily="34" charset="0"/>
                <a:ea typeface="ＭＳ Ｐゴシック" panose="020B0600070205080204" pitchFamily="50" charset="-128"/>
              </a:defRPr>
            </a:lvl4pPr>
            <a:lvl5pPr marL="2057400" indent="-228600">
              <a:defRPr kumimoji="1" sz="24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r">
              <a:spcBef>
                <a:spcPct val="0"/>
              </a:spcBef>
              <a:buFontTx/>
              <a:buNone/>
              <a:defRPr/>
            </a:pPr>
            <a:r>
              <a:rPr kumimoji="0" lang="en-US" altLang="ja-JP" sz="900" i="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Copyright © 2023 Marathon Capital Partners Inc. all rights reserved.</a:t>
            </a:r>
          </a:p>
        </p:txBody>
      </p:sp>
    </p:spTree>
    <p:extLst>
      <p:ext uri="{BB962C8B-B14F-4D97-AF65-F5344CB8AC3E}">
        <p14:creationId xmlns:p14="http://schemas.microsoft.com/office/powerpoint/2010/main" val="233971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sldNum" sz="quarter" idx="10"/>
          </p:nvPr>
        </p:nvSpPr>
        <p:spPr>
          <a:xfrm>
            <a:off x="7594600" y="5397500"/>
            <a:ext cx="2063750" cy="38100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3E1FFA83-7AE0-4EAB-AC4F-F0899FAC3ABC}" type="slidenum">
              <a:rPr lang="en-US" altLang="ja-JP"/>
              <a:pPr>
                <a:defRPr/>
              </a:pPr>
              <a:t>‹#›</a:t>
            </a:fld>
            <a:endParaRPr lang="en-US" altLang="ja-JP"/>
          </a:p>
        </p:txBody>
      </p:sp>
    </p:spTree>
    <p:extLst>
      <p:ext uri="{BB962C8B-B14F-4D97-AF65-F5344CB8AC3E}">
        <p14:creationId xmlns:p14="http://schemas.microsoft.com/office/powerpoint/2010/main" val="2398664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14" name="Rectangle 2"/>
          <p:cNvSpPr>
            <a:spLocks noGrp="1" noChangeArrowheads="1"/>
          </p:cNvSpPr>
          <p:nvPr>
            <p:ph type="title"/>
          </p:nvPr>
        </p:nvSpPr>
        <p:spPr bwMode="auto">
          <a:xfrm>
            <a:off x="204788" y="1149"/>
            <a:ext cx="8420100" cy="691547"/>
          </a:xfrm>
          <a:prstGeom prst="rect">
            <a:avLst/>
          </a:prstGeom>
          <a:noFill/>
          <a:ln>
            <a:noFill/>
          </a:ln>
        </p:spPr>
        <p:txBody>
          <a:bodyPr/>
          <a:lstStyle>
            <a:lvl1pPr marL="363538" indent="-363538">
              <a:defRPr>
                <a:latin typeface="Meiryo UI" panose="020B0604030504040204" pitchFamily="50" charset="-128"/>
                <a:ea typeface="Meiryo UI" panose="020B0604030504040204" pitchFamily="50" charset="-128"/>
              </a:defRPr>
            </a:lvl1pPr>
          </a:lstStyle>
          <a:p>
            <a:pPr lvl="0"/>
            <a:r>
              <a:rPr lang="ja-JP" altLang="en-US" dirty="0"/>
              <a:t>マスタ タイトルの書式設定</a:t>
            </a:r>
          </a:p>
        </p:txBody>
      </p:sp>
      <p:sp>
        <p:nvSpPr>
          <p:cNvPr id="15" name="コンテンツ プレースホルダ 2"/>
          <p:cNvSpPr>
            <a:spLocks noGrp="1"/>
          </p:cNvSpPr>
          <p:nvPr>
            <p:ph sz="half" idx="1"/>
          </p:nvPr>
        </p:nvSpPr>
        <p:spPr>
          <a:xfrm>
            <a:off x="200472" y="692696"/>
            <a:ext cx="9505056" cy="720000"/>
          </a:xfrm>
        </p:spPr>
        <p:txBody>
          <a:bodyPr/>
          <a:lstStyle>
            <a:lvl1pPr marL="177800" marR="0" indent="-177800" algn="l" defTabSz="914400" rtl="0" eaLnBrk="1" fontAlgn="base" latinLnBrk="0" hangingPunct="1">
              <a:lnSpc>
                <a:spcPct val="100000"/>
              </a:lnSpc>
              <a:spcBef>
                <a:spcPts val="300"/>
              </a:spcBef>
              <a:spcAft>
                <a:spcPct val="0"/>
              </a:spcAft>
              <a:buClrTx/>
              <a:buSzTx/>
              <a:buFont typeface="Arial" panose="020B0604020202020204" pitchFamily="34" charset="0"/>
              <a:buChar char="•"/>
              <a:tabLst/>
              <a:defRPr kumimoji="1" lang="ja-JP" altLang="en-US" sz="16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n-cs"/>
              </a:defRPr>
            </a:lvl1pPr>
            <a:lvl2pPr marL="177800" marR="0" indent="-1778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kumimoji="1" lang="ja-JP" altLang="en-US" sz="16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n-cs"/>
              </a:defRPr>
            </a:lvl2pPr>
            <a:lvl3pPr marL="177800" marR="0" indent="-1778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kumimoji="1" lang="ja-JP" altLang="en-US" sz="16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n-cs"/>
              </a:defRPr>
            </a:lvl3pPr>
            <a:lvl4pPr marL="177800" marR="0" indent="-1778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kumimoji="1" lang="ja-JP" altLang="en-US" sz="1600" b="0" i="0" u="none" strike="noStrike" kern="1200" cap="none" normalizeH="0" baseline="0" dirty="0" smtClean="0">
                <a:ln>
                  <a:noFill/>
                </a:ln>
                <a:solidFill>
                  <a:schemeClr val="tx1"/>
                </a:solidFill>
                <a:effectLst/>
                <a:latin typeface="Meiryo UI" panose="020B0604030504040204" pitchFamily="50" charset="-128"/>
                <a:ea typeface="Meiryo UI" panose="020B0604030504040204" pitchFamily="50" charset="-128"/>
                <a:cs typeface="+mn-cs"/>
              </a:defRPr>
            </a:lvl4pPr>
            <a:lvl5pPr marL="177800" marR="0" indent="-1778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kumimoji="1" lang="ja-JP" altLang="en-US" sz="16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defRPr>
            </a:lvl5pPr>
            <a:lvl6pPr>
              <a:defRPr sz="1800"/>
            </a:lvl6pPr>
            <a:lvl7pPr>
              <a:defRPr sz="1800"/>
            </a:lvl7pPr>
            <a:lvl8pPr>
              <a:defRPr sz="1800"/>
            </a:lvl8pPr>
            <a:lvl9pPr>
              <a:defRPr sz="1800"/>
            </a:lvl9pPr>
          </a:lstStyle>
          <a:p>
            <a:pPr lvl="0"/>
            <a:r>
              <a:rPr lang="ja-JP" altLang="en-US"/>
              <a:t>マスター テキストの書式設定</a:t>
            </a:r>
          </a:p>
        </p:txBody>
      </p:sp>
    </p:spTree>
    <p:extLst>
      <p:ext uri="{BB962C8B-B14F-4D97-AF65-F5344CB8AC3E}">
        <p14:creationId xmlns:p14="http://schemas.microsoft.com/office/powerpoint/2010/main" val="1453177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6"/>
          <p:cNvSpPr>
            <a:spLocks noGrp="1" noChangeArrowheads="1"/>
          </p:cNvSpPr>
          <p:nvPr>
            <p:ph type="sldNum" sz="quarter" idx="10"/>
          </p:nvPr>
        </p:nvSpPr>
        <p:spPr>
          <a:xfrm>
            <a:off x="7594600" y="5397500"/>
            <a:ext cx="2063750" cy="38100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77F20608-325B-4AB6-9720-6C1D4F2EC73B}" type="slidenum">
              <a:rPr lang="en-US" altLang="ja-JP"/>
              <a:pPr>
                <a:defRPr/>
              </a:pPr>
              <a:t>‹#›</a:t>
            </a:fld>
            <a:endParaRPr lang="en-US" altLang="ja-JP"/>
          </a:p>
        </p:txBody>
      </p:sp>
    </p:spTree>
    <p:extLst>
      <p:ext uri="{BB962C8B-B14F-4D97-AF65-F5344CB8AC3E}">
        <p14:creationId xmlns:p14="http://schemas.microsoft.com/office/powerpoint/2010/main" val="3614230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マスタ タイトルの書式設定</a:t>
            </a:r>
          </a:p>
        </p:txBody>
      </p:sp>
      <p:sp>
        <p:nvSpPr>
          <p:cNvPr id="3" name="コンテンツ プレースホルダ 2"/>
          <p:cNvSpPr>
            <a:spLocks noGrp="1"/>
          </p:cNvSpPr>
          <p:nvPr>
            <p:ph sz="half" idx="1"/>
          </p:nvPr>
        </p:nvSpPr>
        <p:spPr>
          <a:xfrm>
            <a:off x="74295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20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p:cNvSpPr>
            <a:spLocks noGrp="1" noChangeArrowheads="1"/>
          </p:cNvSpPr>
          <p:nvPr>
            <p:ph type="sldNum" sz="quarter" idx="10"/>
          </p:nvPr>
        </p:nvSpPr>
        <p:spPr>
          <a:xfrm>
            <a:off x="7594600" y="5397500"/>
            <a:ext cx="2063750" cy="38100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7DA9DE49-B2BD-445E-9F91-B880D4C86736}" type="slidenum">
              <a:rPr lang="en-US" altLang="ja-JP"/>
              <a:pPr>
                <a:defRPr/>
              </a:pPr>
              <a:t>‹#›</a:t>
            </a:fld>
            <a:endParaRPr lang="en-US" altLang="ja-JP"/>
          </a:p>
        </p:txBody>
      </p:sp>
    </p:spTree>
    <p:extLst>
      <p:ext uri="{BB962C8B-B14F-4D97-AF65-F5344CB8AC3E}">
        <p14:creationId xmlns:p14="http://schemas.microsoft.com/office/powerpoint/2010/main" val="4045036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6"/>
          <p:cNvSpPr>
            <a:spLocks noGrp="1" noChangeArrowheads="1"/>
          </p:cNvSpPr>
          <p:nvPr>
            <p:ph type="sldNum" sz="quarter" idx="10"/>
          </p:nvPr>
        </p:nvSpPr>
        <p:spPr>
          <a:xfrm>
            <a:off x="7594600" y="5397500"/>
            <a:ext cx="2063750" cy="38100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94A64F66-568B-4F5E-8144-6C60B655D9F7}" type="slidenum">
              <a:rPr lang="en-US" altLang="ja-JP"/>
              <a:pPr>
                <a:defRPr/>
              </a:pPr>
              <a:t>‹#›</a:t>
            </a:fld>
            <a:endParaRPr lang="en-US" altLang="ja-JP"/>
          </a:p>
        </p:txBody>
      </p:sp>
    </p:spTree>
    <p:extLst>
      <p:ext uri="{BB962C8B-B14F-4D97-AF65-F5344CB8AC3E}">
        <p14:creationId xmlns:p14="http://schemas.microsoft.com/office/powerpoint/2010/main" val="1049908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6"/>
          <p:cNvSpPr>
            <a:spLocks noGrp="1" noChangeArrowheads="1"/>
          </p:cNvSpPr>
          <p:nvPr>
            <p:ph type="sldNum" sz="quarter" idx="10"/>
          </p:nvPr>
        </p:nvSpPr>
        <p:spPr>
          <a:xfrm>
            <a:off x="7594600" y="5397500"/>
            <a:ext cx="2063750" cy="38100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E812C6DF-F5A1-4437-A13C-C7A9B3D2C0D0}" type="slidenum">
              <a:rPr lang="en-US" altLang="ja-JP"/>
              <a:pPr>
                <a:defRPr/>
              </a:pPr>
              <a:t>‹#›</a:t>
            </a:fld>
            <a:endParaRPr lang="en-US" altLang="ja-JP"/>
          </a:p>
        </p:txBody>
      </p:sp>
    </p:spTree>
    <p:extLst>
      <p:ext uri="{BB962C8B-B14F-4D97-AF65-F5344CB8AC3E}">
        <p14:creationId xmlns:p14="http://schemas.microsoft.com/office/powerpoint/2010/main" val="2119774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xfrm>
            <a:off x="7594600" y="5397500"/>
            <a:ext cx="2063750" cy="38100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1CBF19A7-88DE-4DD4-98EB-297330220564}" type="slidenum">
              <a:rPr lang="en-US" altLang="ja-JP"/>
              <a:pPr>
                <a:defRPr/>
              </a:pPr>
              <a:t>‹#›</a:t>
            </a:fld>
            <a:endParaRPr lang="en-US" altLang="ja-JP"/>
          </a:p>
        </p:txBody>
      </p:sp>
    </p:spTree>
    <p:extLst>
      <p:ext uri="{BB962C8B-B14F-4D97-AF65-F5344CB8AC3E}">
        <p14:creationId xmlns:p14="http://schemas.microsoft.com/office/powerpoint/2010/main" val="4032724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6"/>
          <p:cNvSpPr>
            <a:spLocks noGrp="1" noChangeArrowheads="1"/>
          </p:cNvSpPr>
          <p:nvPr>
            <p:ph type="sldNum" sz="quarter" idx="10"/>
          </p:nvPr>
        </p:nvSpPr>
        <p:spPr>
          <a:xfrm>
            <a:off x="7594600" y="5397500"/>
            <a:ext cx="2063750" cy="38100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9D05A166-FB2E-4319-A499-80B6023DA3AE}" type="slidenum">
              <a:rPr lang="en-US" altLang="ja-JP"/>
              <a:pPr>
                <a:defRPr/>
              </a:pPr>
              <a:t>‹#›</a:t>
            </a:fld>
            <a:endParaRPr lang="en-US" altLang="ja-JP"/>
          </a:p>
        </p:txBody>
      </p:sp>
    </p:spTree>
    <p:extLst>
      <p:ext uri="{BB962C8B-B14F-4D97-AF65-F5344CB8AC3E}">
        <p14:creationId xmlns:p14="http://schemas.microsoft.com/office/powerpoint/2010/main" val="1888549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6"/>
          <p:cNvSpPr>
            <a:spLocks noGrp="1" noChangeArrowheads="1"/>
          </p:cNvSpPr>
          <p:nvPr>
            <p:ph type="sldNum" sz="quarter" idx="10"/>
          </p:nvPr>
        </p:nvSpPr>
        <p:spPr>
          <a:xfrm>
            <a:off x="7594600" y="5397500"/>
            <a:ext cx="2063750" cy="38100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8679A231-7408-4E3B-8EAD-844BD131354C}" type="slidenum">
              <a:rPr lang="en-US" altLang="ja-JP"/>
              <a:pPr>
                <a:defRPr/>
              </a:pPr>
              <a:t>‹#›</a:t>
            </a:fld>
            <a:endParaRPr lang="en-US" altLang="ja-JP"/>
          </a:p>
        </p:txBody>
      </p:sp>
    </p:spTree>
    <p:extLst>
      <p:ext uri="{BB962C8B-B14F-4D97-AF65-F5344CB8AC3E}">
        <p14:creationId xmlns:p14="http://schemas.microsoft.com/office/powerpoint/2010/main" val="142671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742950" y="1981200"/>
            <a:ext cx="84201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2"/>
          <p:cNvSpPr>
            <a:spLocks noGrp="1" noChangeArrowheads="1"/>
          </p:cNvSpPr>
          <p:nvPr>
            <p:ph type="title"/>
          </p:nvPr>
        </p:nvSpPr>
        <p:spPr bwMode="auto">
          <a:xfrm>
            <a:off x="204788" y="1588"/>
            <a:ext cx="7484516"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2000" tIns="36000" rIns="72000" bIns="36000" numCol="1" anchor="b" anchorCtr="0" compatLnSpc="1">
            <a:prstTxWarp prst="textNoShape">
              <a:avLst/>
            </a:prstTxWarp>
          </a:bodyPr>
          <a:lstStyle/>
          <a:p>
            <a:pPr lvl="0"/>
            <a:r>
              <a:rPr lang="ja-JP" altLang="en-US" dirty="0"/>
              <a:t>マスタ タイトルの書式設定</a:t>
            </a:r>
          </a:p>
        </p:txBody>
      </p:sp>
      <p:pic>
        <p:nvPicPr>
          <p:cNvPr id="9" name="図 8">
            <a:extLst>
              <a:ext uri="{FF2B5EF4-FFF2-40B4-BE49-F238E27FC236}">
                <a16:creationId xmlns:a16="http://schemas.microsoft.com/office/drawing/2014/main" id="{1B133145-BB02-4F25-8447-AB0137B90230}"/>
              </a:ext>
            </a:extLst>
          </p:cNvPr>
          <p:cNvPicPr>
            <a:picLocks noChangeAspect="1"/>
          </p:cNvPicPr>
          <p:nvPr userDrawn="1"/>
        </p:nvPicPr>
        <p:blipFill>
          <a:blip r:embed="rId12"/>
          <a:stretch>
            <a:fillRect/>
          </a:stretch>
        </p:blipFill>
        <p:spPr>
          <a:xfrm>
            <a:off x="7761312" y="116632"/>
            <a:ext cx="1875135" cy="515558"/>
          </a:xfrm>
          <a:prstGeom prst="rect">
            <a:avLst/>
          </a:prstGeom>
        </p:spPr>
      </p:pic>
      <p:sp>
        <p:nvSpPr>
          <p:cNvPr id="13" name="Rectangle 6">
            <a:extLst>
              <a:ext uri="{FF2B5EF4-FFF2-40B4-BE49-F238E27FC236}">
                <a16:creationId xmlns:a16="http://schemas.microsoft.com/office/drawing/2014/main" id="{A7566D71-F4A0-449E-9697-F993E12E806B}"/>
              </a:ext>
            </a:extLst>
          </p:cNvPr>
          <p:cNvSpPr txBox="1">
            <a:spLocks noChangeArrowheads="1"/>
          </p:cNvSpPr>
          <p:nvPr userDrawn="1"/>
        </p:nvSpPr>
        <p:spPr bwMode="auto">
          <a:xfrm>
            <a:off x="7785100" y="6583363"/>
            <a:ext cx="2063750" cy="230187"/>
          </a:xfrm>
          <a:prstGeom prst="rect">
            <a:avLst/>
          </a:prstGeom>
          <a:noFill/>
          <a:ln w="9525">
            <a:noFill/>
            <a:miter lim="800000"/>
            <a:headEnd/>
            <a:tailEnd/>
          </a:ln>
          <a:effectLst/>
        </p:spPr>
        <p:txBody>
          <a:bodyPr anchor="ctr"/>
          <a:lstStyle>
            <a:lvl1pPr>
              <a:defRPr kumimoji="1" sz="2400">
                <a:solidFill>
                  <a:schemeClr val="tx1"/>
                </a:solidFill>
                <a:latin typeface="Arial" panose="020B0604020202020204" pitchFamily="34" charset="0"/>
                <a:ea typeface="ＭＳ Ｐゴシック" panose="020B0600070205080204" pitchFamily="50" charset="-128"/>
              </a:defRPr>
            </a:lvl1pPr>
            <a:lvl2pPr marL="742950" indent="-285750">
              <a:defRPr kumimoji="1" sz="2400">
                <a:solidFill>
                  <a:schemeClr val="tx1"/>
                </a:solidFill>
                <a:latin typeface="Arial" panose="020B0604020202020204" pitchFamily="34" charset="0"/>
                <a:ea typeface="ＭＳ Ｐゴシック" panose="020B0600070205080204" pitchFamily="50" charset="-128"/>
              </a:defRPr>
            </a:lvl2pPr>
            <a:lvl3pPr marL="1143000" indent="-228600">
              <a:defRPr kumimoji="1" sz="2400">
                <a:solidFill>
                  <a:schemeClr val="tx1"/>
                </a:solidFill>
                <a:latin typeface="Arial" panose="020B0604020202020204" pitchFamily="34" charset="0"/>
                <a:ea typeface="ＭＳ Ｐゴシック" panose="020B0600070205080204" pitchFamily="50" charset="-128"/>
              </a:defRPr>
            </a:lvl3pPr>
            <a:lvl4pPr marL="1600200" indent="-228600">
              <a:defRPr kumimoji="1" sz="2400">
                <a:solidFill>
                  <a:schemeClr val="tx1"/>
                </a:solidFill>
                <a:latin typeface="Arial" panose="020B0604020202020204" pitchFamily="34" charset="0"/>
                <a:ea typeface="ＭＳ Ｐゴシック" panose="020B0600070205080204" pitchFamily="50" charset="-128"/>
              </a:defRPr>
            </a:lvl4pPr>
            <a:lvl5pPr marL="2057400" indent="-228600">
              <a:defRPr kumimoji="1" sz="24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r" eaLnBrk="1" hangingPunct="1">
              <a:defRPr/>
            </a:pPr>
            <a:fld id="{46DDB07D-6C22-4E66-BBBE-4B8685747884}" type="slidenum">
              <a:rPr lang="en-US" altLang="ja-JP" sz="1200" smtClean="0">
                <a:solidFill>
                  <a:srgbClr val="7F7F7F"/>
                </a:solidFill>
              </a:rPr>
              <a:pPr algn="r" eaLnBrk="1" hangingPunct="1">
                <a:defRPr/>
              </a:pPr>
              <a:t>‹#›</a:t>
            </a:fld>
            <a:endParaRPr lang="en-US" altLang="ja-JP" sz="1200">
              <a:solidFill>
                <a:srgbClr val="7F7F7F"/>
              </a:solidFill>
            </a:endParaRPr>
          </a:p>
        </p:txBody>
      </p:sp>
      <p:sp>
        <p:nvSpPr>
          <p:cNvPr id="14" name="Text Box 9">
            <a:extLst>
              <a:ext uri="{FF2B5EF4-FFF2-40B4-BE49-F238E27FC236}">
                <a16:creationId xmlns:a16="http://schemas.microsoft.com/office/drawing/2014/main" id="{2035A8AA-0D9E-4D03-BCA3-111494F697BA}"/>
              </a:ext>
            </a:extLst>
          </p:cNvPr>
          <p:cNvSpPr txBox="1">
            <a:spLocks noChangeArrowheads="1"/>
          </p:cNvSpPr>
          <p:nvPr userDrawn="1"/>
        </p:nvSpPr>
        <p:spPr bwMode="auto">
          <a:xfrm>
            <a:off x="6537325" y="6583363"/>
            <a:ext cx="2836863" cy="230187"/>
          </a:xfrm>
          <a:prstGeom prst="rect">
            <a:avLst/>
          </a:prstGeom>
          <a:noFill/>
          <a:ln>
            <a:noFill/>
          </a:ln>
          <a:effectLst/>
        </p:spPr>
        <p:txBody>
          <a:bodyPr wrap="none">
            <a:normAutofit/>
          </a:bodyPr>
          <a:lstStyle>
            <a:lvl1pPr>
              <a:defRPr kumimoji="1" sz="2400">
                <a:solidFill>
                  <a:schemeClr val="tx1"/>
                </a:solidFill>
                <a:latin typeface="Arial" panose="020B0604020202020204" pitchFamily="34" charset="0"/>
                <a:ea typeface="ＭＳ Ｐゴシック" panose="020B0600070205080204" pitchFamily="50" charset="-128"/>
              </a:defRPr>
            </a:lvl1pPr>
            <a:lvl2pPr marL="742950" indent="-285750">
              <a:defRPr kumimoji="1" sz="2400">
                <a:solidFill>
                  <a:schemeClr val="tx1"/>
                </a:solidFill>
                <a:latin typeface="Arial" panose="020B0604020202020204" pitchFamily="34" charset="0"/>
                <a:ea typeface="ＭＳ Ｐゴシック" panose="020B0600070205080204" pitchFamily="50" charset="-128"/>
              </a:defRPr>
            </a:lvl2pPr>
            <a:lvl3pPr marL="1143000" indent="-228600">
              <a:defRPr kumimoji="1" sz="2400">
                <a:solidFill>
                  <a:schemeClr val="tx1"/>
                </a:solidFill>
                <a:latin typeface="Arial" panose="020B0604020202020204" pitchFamily="34" charset="0"/>
                <a:ea typeface="ＭＳ Ｐゴシック" panose="020B0600070205080204" pitchFamily="50" charset="-128"/>
              </a:defRPr>
            </a:lvl3pPr>
            <a:lvl4pPr marL="1600200" indent="-228600">
              <a:defRPr kumimoji="1" sz="2400">
                <a:solidFill>
                  <a:schemeClr val="tx1"/>
                </a:solidFill>
                <a:latin typeface="Arial" panose="020B0604020202020204" pitchFamily="34" charset="0"/>
                <a:ea typeface="ＭＳ Ｐゴシック" panose="020B0600070205080204" pitchFamily="50" charset="-128"/>
              </a:defRPr>
            </a:lvl4pPr>
            <a:lvl5pPr marL="2057400" indent="-228600">
              <a:defRPr kumimoji="1" sz="24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r">
              <a:spcBef>
                <a:spcPct val="0"/>
              </a:spcBef>
              <a:buFontTx/>
              <a:buNone/>
              <a:defRPr/>
            </a:pPr>
            <a:r>
              <a:rPr kumimoji="0" lang="en-US" altLang="ja-JP" sz="900" i="1" dirty="0">
                <a:solidFill>
                  <a:schemeClr val="accent3"/>
                </a:solidFill>
                <a:latin typeface="Meiryo UI" panose="020B0604030504040204" pitchFamily="50" charset="-128"/>
                <a:ea typeface="Meiryo UI" panose="020B0604030504040204" pitchFamily="50" charset="-128"/>
                <a:cs typeface="Meiryo UI" panose="020B0604030504040204" pitchFamily="50" charset="-128"/>
              </a:rPr>
              <a:t>Copyright © 2023 Marathon Capital Partners Inc. all rights reserved.</a:t>
            </a:r>
          </a:p>
        </p:txBody>
      </p:sp>
      <p:cxnSp>
        <p:nvCxnSpPr>
          <p:cNvPr id="15" name="直線コネクタ 11">
            <a:extLst>
              <a:ext uri="{FF2B5EF4-FFF2-40B4-BE49-F238E27FC236}">
                <a16:creationId xmlns:a16="http://schemas.microsoft.com/office/drawing/2014/main" id="{0E913192-7354-4D94-8AB2-3CBCB2E2952B}"/>
              </a:ext>
            </a:extLst>
          </p:cNvPr>
          <p:cNvCxnSpPr>
            <a:cxnSpLocks noChangeShapeType="1"/>
          </p:cNvCxnSpPr>
          <p:nvPr userDrawn="1"/>
        </p:nvCxnSpPr>
        <p:spPr bwMode="auto">
          <a:xfrm>
            <a:off x="273050" y="692150"/>
            <a:ext cx="9359900" cy="0"/>
          </a:xfrm>
          <a:prstGeom prst="line">
            <a:avLst/>
          </a:prstGeom>
          <a:noFill/>
          <a:ln w="19050" algn="ctr">
            <a:solidFill>
              <a:schemeClr val="accent6">
                <a:lumMod val="50000"/>
              </a:schemeClr>
            </a:solidFill>
            <a:miter lim="800000"/>
            <a:headEnd/>
            <a:tailEnd/>
          </a:ln>
          <a:extLst>
            <a:ext uri="{909E8E84-426E-40DD-AFC4-6F175D3DCCD1}">
              <a14:hiddenFill xmlns:a14="http://schemas.microsoft.com/office/drawing/2010/main">
                <a:noFill/>
              </a14:hiddenFill>
            </a:ext>
          </a:extLst>
        </p:spPr>
      </p:cxnSp>
    </p:spTree>
  </p:cSld>
  <p:clrMap bg1="lt1" tx1="dk1" bg2="lt2" tx2="dk2" accent1="accent1" accent2="accent2" accent3="accent3" accent4="accent4" accent5="accent5" accent6="accent6" hlink="hlink" folHlink="folHlink"/>
  <p:sldLayoutIdLst>
    <p:sldLayoutId id="2147489115" r:id="rId1"/>
    <p:sldLayoutId id="2147489113" r:id="rId2"/>
    <p:sldLayoutId id="2147489116" r:id="rId3"/>
    <p:sldLayoutId id="2147489117" r:id="rId4"/>
    <p:sldLayoutId id="2147489118" r:id="rId5"/>
    <p:sldLayoutId id="2147489119" r:id="rId6"/>
    <p:sldLayoutId id="2147489120" r:id="rId7"/>
    <p:sldLayoutId id="2147489121" r:id="rId8"/>
    <p:sldLayoutId id="2147489122" r:id="rId9"/>
    <p:sldLayoutId id="2147489123" r:id="rId10"/>
  </p:sldLayoutIdLst>
  <p:hf hdr="0" dt="0"/>
  <p:txStyles>
    <p:titleStyle>
      <a:lvl1pPr algn="l" rtl="0" eaLnBrk="0" fontAlgn="base" hangingPunct="0">
        <a:spcBef>
          <a:spcPct val="0"/>
        </a:spcBef>
        <a:spcAft>
          <a:spcPct val="0"/>
        </a:spcAft>
        <a:defRPr kumimoji="1"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algn="l" rtl="0" eaLnBrk="0" fontAlgn="base" hangingPunct="0">
        <a:spcBef>
          <a:spcPct val="0"/>
        </a:spcBef>
        <a:spcAft>
          <a:spcPct val="0"/>
        </a:spcAft>
        <a:defRPr kumimoji="1" sz="2000" b="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algn="l" rtl="0" eaLnBrk="0" fontAlgn="base" hangingPunct="0">
        <a:spcBef>
          <a:spcPct val="0"/>
        </a:spcBef>
        <a:spcAft>
          <a:spcPct val="0"/>
        </a:spcAft>
        <a:defRPr kumimoji="1" sz="2000" b="1">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algn="l" rtl="0" eaLnBrk="0" fontAlgn="base" hangingPunct="0">
        <a:spcBef>
          <a:spcPct val="0"/>
        </a:spcBef>
        <a:spcAft>
          <a:spcPct val="0"/>
        </a:spcAft>
        <a:defRPr kumimoji="1" sz="2000" b="1">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algn="l" rtl="0" eaLnBrk="0" fontAlgn="base" hangingPunct="0">
        <a:spcBef>
          <a:spcPct val="0"/>
        </a:spcBef>
        <a:spcAft>
          <a:spcPct val="0"/>
        </a:spcAft>
        <a:defRPr kumimoji="1" sz="2000" b="1">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457200" algn="l" rtl="0" fontAlgn="base">
        <a:spcBef>
          <a:spcPct val="0"/>
        </a:spcBef>
        <a:spcAft>
          <a:spcPct val="0"/>
        </a:spcAft>
        <a:defRPr kumimoji="1" b="1">
          <a:solidFill>
            <a:schemeClr val="tx2"/>
          </a:solidFill>
          <a:latin typeface="ＭＳ Ｐゴシック" pitchFamily="50" charset="-128"/>
          <a:ea typeface="ＭＳ Ｐゴシック" pitchFamily="50" charset="-128"/>
        </a:defRPr>
      </a:lvl6pPr>
      <a:lvl7pPr marL="914400" algn="l" rtl="0" fontAlgn="base">
        <a:spcBef>
          <a:spcPct val="0"/>
        </a:spcBef>
        <a:spcAft>
          <a:spcPct val="0"/>
        </a:spcAft>
        <a:defRPr kumimoji="1" b="1">
          <a:solidFill>
            <a:schemeClr val="tx2"/>
          </a:solidFill>
          <a:latin typeface="ＭＳ Ｐゴシック" pitchFamily="50" charset="-128"/>
          <a:ea typeface="ＭＳ Ｐゴシック" pitchFamily="50" charset="-128"/>
        </a:defRPr>
      </a:lvl7pPr>
      <a:lvl8pPr marL="1371600" algn="l" rtl="0" fontAlgn="base">
        <a:spcBef>
          <a:spcPct val="0"/>
        </a:spcBef>
        <a:spcAft>
          <a:spcPct val="0"/>
        </a:spcAft>
        <a:defRPr kumimoji="1" b="1">
          <a:solidFill>
            <a:schemeClr val="tx2"/>
          </a:solidFill>
          <a:latin typeface="ＭＳ Ｐゴシック" pitchFamily="50" charset="-128"/>
          <a:ea typeface="ＭＳ Ｐゴシック" pitchFamily="50" charset="-128"/>
        </a:defRPr>
      </a:lvl8pPr>
      <a:lvl9pPr marL="1828800" algn="l" rtl="0" fontAlgn="base">
        <a:spcBef>
          <a:spcPct val="0"/>
        </a:spcBef>
        <a:spcAft>
          <a:spcPct val="0"/>
        </a:spcAft>
        <a:defRPr kumimoji="1" b="1">
          <a:solidFill>
            <a:schemeClr val="tx2"/>
          </a:solidFill>
          <a:latin typeface="ＭＳ Ｐゴシック" pitchFamily="50" charset="-128"/>
          <a:ea typeface="ＭＳ Ｐゴシック" pitchFamily="50" charset="-128"/>
        </a:defRPr>
      </a:lvl9pPr>
    </p:titleStyle>
    <p:bodyStyle>
      <a:lvl1pPr marL="342900" indent="-342900" algn="l" rtl="0" eaLnBrk="0" fontAlgn="base" hangingPunct="0">
        <a:spcBef>
          <a:spcPct val="20000"/>
        </a:spcBef>
        <a:spcAft>
          <a:spcPct val="0"/>
        </a:spcAft>
        <a:buChar char="•"/>
        <a:defRPr kumimoji="1"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000">
          <a:solidFill>
            <a:schemeClr val="tx1"/>
          </a:solidFill>
          <a:latin typeface="+mn-lt"/>
          <a:ea typeface="+mn-ea"/>
        </a:defRPr>
      </a:lvl2pPr>
      <a:lvl3pPr marL="1143000" indent="-228600" algn="l" rtl="0" eaLnBrk="0" fontAlgn="base" hangingPunct="0">
        <a:spcBef>
          <a:spcPct val="20000"/>
        </a:spcBef>
        <a:spcAft>
          <a:spcPct val="0"/>
        </a:spcAft>
        <a:buChar char="•"/>
        <a:defRPr kumimoji="1" sz="20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a:solidFill>
            <a:schemeClr val="tx1"/>
          </a:solidFill>
          <a:latin typeface="+mn-lt"/>
          <a:ea typeface="+mn-ea"/>
        </a:defRPr>
      </a:lvl6pPr>
      <a:lvl7pPr marL="2971800" indent="-228600" algn="l" rtl="0" fontAlgn="base">
        <a:spcBef>
          <a:spcPct val="20000"/>
        </a:spcBef>
        <a:spcAft>
          <a:spcPct val="0"/>
        </a:spcAft>
        <a:buChar char="»"/>
        <a:defRPr kumimoji="1">
          <a:solidFill>
            <a:schemeClr val="tx1"/>
          </a:solidFill>
          <a:latin typeface="+mn-lt"/>
          <a:ea typeface="+mn-ea"/>
        </a:defRPr>
      </a:lvl7pPr>
      <a:lvl8pPr marL="3429000" indent="-228600" algn="l" rtl="0" fontAlgn="base">
        <a:spcBef>
          <a:spcPct val="20000"/>
        </a:spcBef>
        <a:spcAft>
          <a:spcPct val="0"/>
        </a:spcAft>
        <a:buChar char="»"/>
        <a:defRPr kumimoji="1">
          <a:solidFill>
            <a:schemeClr val="tx1"/>
          </a:solidFill>
          <a:latin typeface="+mn-lt"/>
          <a:ea typeface="+mn-ea"/>
        </a:defRPr>
      </a:lvl8pPr>
      <a:lvl9pPr marL="3886200" indent="-228600" algn="l" rtl="0" fontAlgn="base">
        <a:spcBef>
          <a:spcPct val="20000"/>
        </a:spcBef>
        <a:spcAft>
          <a:spcPct val="0"/>
        </a:spcAft>
        <a:buChar char="»"/>
        <a:defRPr kumimoji="1">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3"/>
          <p:cNvSpPr>
            <a:spLocks noGrp="1"/>
          </p:cNvSpPr>
          <p:nvPr>
            <p:ph type="ctrTitle"/>
          </p:nvPr>
        </p:nvSpPr>
        <p:spPr>
          <a:xfrm>
            <a:off x="742950" y="2214563"/>
            <a:ext cx="8420100" cy="1143000"/>
          </a:xfrm>
        </p:spPr>
        <p:txBody>
          <a:bodyPr anchor="ctr"/>
          <a:lstStyle/>
          <a:p>
            <a:r>
              <a:rPr lang="en-US" altLang="ja-JP" b="1" dirty="0">
                <a:latin typeface="Arial" panose="020B0604020202020204" pitchFamily="34" charset="0"/>
                <a:cs typeface="Arial" panose="020B0604020202020204" pitchFamily="34" charset="0"/>
              </a:rPr>
              <a:t>PE</a:t>
            </a:r>
            <a:r>
              <a:rPr lang="ja-JP" altLang="en-US" b="1" dirty="0">
                <a:latin typeface="Arial" panose="020B0604020202020204" pitchFamily="34" charset="0"/>
                <a:cs typeface="Arial" panose="020B0604020202020204" pitchFamily="34" charset="0"/>
              </a:rPr>
              <a:t>ファンド独立・設立を成功させる為に</a:t>
            </a:r>
            <a:endParaRPr b="1" dirty="0">
              <a:latin typeface="Arial" panose="020B0604020202020204" pitchFamily="34" charset="0"/>
              <a:cs typeface="Arial" panose="020B0604020202020204" pitchFamily="34" charset="0"/>
            </a:endParaRPr>
          </a:p>
        </p:txBody>
      </p:sp>
      <p:sp>
        <p:nvSpPr>
          <p:cNvPr id="24579" name="正方形/長方形 1"/>
          <p:cNvSpPr>
            <a:spLocks noChangeArrowheads="1"/>
          </p:cNvSpPr>
          <p:nvPr/>
        </p:nvSpPr>
        <p:spPr bwMode="auto">
          <a:xfrm>
            <a:off x="7378700" y="4660900"/>
            <a:ext cx="24384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72000" tIns="36000" rIns="72000" bIns="36000" anchor="ctr"/>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lgn="r" eaLnBrk="1" hangingPunct="1">
              <a:spcBef>
                <a:spcPct val="0"/>
              </a:spcBef>
              <a:buFontTx/>
              <a:buNone/>
            </a:pPr>
            <a:r>
              <a:rPr lang="en-US"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2024</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10</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月</a:t>
            </a:r>
          </a:p>
        </p:txBody>
      </p:sp>
      <p:sp>
        <p:nvSpPr>
          <p:cNvPr id="2" name="タイトル 3">
            <a:extLst>
              <a:ext uri="{FF2B5EF4-FFF2-40B4-BE49-F238E27FC236}">
                <a16:creationId xmlns:a16="http://schemas.microsoft.com/office/drawing/2014/main" id="{748C714E-2113-C26D-ABE8-ED790B741053}"/>
              </a:ext>
            </a:extLst>
          </p:cNvPr>
          <p:cNvSpPr txBox="1">
            <a:spLocks/>
          </p:cNvSpPr>
          <p:nvPr/>
        </p:nvSpPr>
        <p:spPr bwMode="auto">
          <a:xfrm>
            <a:off x="895350" y="3006080"/>
            <a:ext cx="84201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2000" tIns="36000" rIns="72000" bIns="36000" numCol="1" anchor="ctr" anchorCtr="0" compatLnSpc="1">
            <a:prstTxWarp prst="textNoShape">
              <a:avLst/>
            </a:prstTxWarp>
          </a:bodyPr>
          <a:lstStyle>
            <a:lvl1pPr algn="ctr" rtl="0" eaLnBrk="0" fontAlgn="base" hangingPunct="0">
              <a:lnSpc>
                <a:spcPct val="120000"/>
              </a:lnSpc>
              <a:spcBef>
                <a:spcPct val="0"/>
              </a:spcBef>
              <a:spcAft>
                <a:spcPct val="0"/>
              </a:spcAft>
              <a:defRPr kumimoji="1" lang="ja-JP" altLang="en-US" sz="3200" b="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algn="l" rtl="0" eaLnBrk="0" fontAlgn="base" hangingPunct="0">
              <a:spcBef>
                <a:spcPct val="0"/>
              </a:spcBef>
              <a:spcAft>
                <a:spcPct val="0"/>
              </a:spcAft>
              <a:defRPr kumimoji="1" sz="2000" b="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algn="l" rtl="0" eaLnBrk="0" fontAlgn="base" hangingPunct="0">
              <a:spcBef>
                <a:spcPct val="0"/>
              </a:spcBef>
              <a:spcAft>
                <a:spcPct val="0"/>
              </a:spcAft>
              <a:defRPr kumimoji="1" sz="2000" b="1">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algn="l" rtl="0" eaLnBrk="0" fontAlgn="base" hangingPunct="0">
              <a:spcBef>
                <a:spcPct val="0"/>
              </a:spcBef>
              <a:spcAft>
                <a:spcPct val="0"/>
              </a:spcAft>
              <a:defRPr kumimoji="1" sz="2000" b="1">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algn="l" rtl="0" eaLnBrk="0" fontAlgn="base" hangingPunct="0">
              <a:spcBef>
                <a:spcPct val="0"/>
              </a:spcBef>
              <a:spcAft>
                <a:spcPct val="0"/>
              </a:spcAft>
              <a:defRPr kumimoji="1" sz="2000" b="1">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457200" algn="l" rtl="0" fontAlgn="base">
              <a:spcBef>
                <a:spcPct val="0"/>
              </a:spcBef>
              <a:spcAft>
                <a:spcPct val="0"/>
              </a:spcAft>
              <a:defRPr kumimoji="1" b="1">
                <a:solidFill>
                  <a:schemeClr val="tx2"/>
                </a:solidFill>
                <a:latin typeface="ＭＳ Ｐゴシック" pitchFamily="50" charset="-128"/>
                <a:ea typeface="ＭＳ Ｐゴシック" pitchFamily="50" charset="-128"/>
              </a:defRPr>
            </a:lvl6pPr>
            <a:lvl7pPr marL="914400" algn="l" rtl="0" fontAlgn="base">
              <a:spcBef>
                <a:spcPct val="0"/>
              </a:spcBef>
              <a:spcAft>
                <a:spcPct val="0"/>
              </a:spcAft>
              <a:defRPr kumimoji="1" b="1">
                <a:solidFill>
                  <a:schemeClr val="tx2"/>
                </a:solidFill>
                <a:latin typeface="ＭＳ Ｐゴシック" pitchFamily="50" charset="-128"/>
                <a:ea typeface="ＭＳ Ｐゴシック" pitchFamily="50" charset="-128"/>
              </a:defRPr>
            </a:lvl7pPr>
            <a:lvl8pPr marL="1371600" algn="l" rtl="0" fontAlgn="base">
              <a:spcBef>
                <a:spcPct val="0"/>
              </a:spcBef>
              <a:spcAft>
                <a:spcPct val="0"/>
              </a:spcAft>
              <a:defRPr kumimoji="1" b="1">
                <a:solidFill>
                  <a:schemeClr val="tx2"/>
                </a:solidFill>
                <a:latin typeface="ＭＳ Ｐゴシック" pitchFamily="50" charset="-128"/>
                <a:ea typeface="ＭＳ Ｐゴシック" pitchFamily="50" charset="-128"/>
              </a:defRPr>
            </a:lvl8pPr>
            <a:lvl9pPr marL="1828800" algn="l" rtl="0" fontAlgn="base">
              <a:spcBef>
                <a:spcPct val="0"/>
              </a:spcBef>
              <a:spcAft>
                <a:spcPct val="0"/>
              </a:spcAft>
              <a:defRPr kumimoji="1" b="1">
                <a:solidFill>
                  <a:schemeClr val="tx2"/>
                </a:solidFill>
                <a:latin typeface="ＭＳ Ｐゴシック" pitchFamily="50" charset="-128"/>
                <a:ea typeface="ＭＳ Ｐゴシック" pitchFamily="50" charset="-128"/>
              </a:defRPr>
            </a:lvl9pPr>
          </a:lstStyle>
          <a:p>
            <a:pPr algn="r"/>
            <a:br>
              <a:rPr lang="ja-JP" altLang="en-US" b="1" kern="0" dirty="0">
                <a:latin typeface="Arial" panose="020B0604020202020204" pitchFamily="34" charset="0"/>
                <a:cs typeface="Arial" panose="020B0604020202020204" pitchFamily="34" charset="0"/>
              </a:rPr>
            </a:br>
            <a:r>
              <a:rPr lang="ja-JP" altLang="en-US" sz="2400" b="1" kern="0" dirty="0">
                <a:latin typeface="Arial" panose="020B0604020202020204" pitchFamily="34" charset="0"/>
                <a:cs typeface="Arial" panose="020B0604020202020204" pitchFamily="34" charset="0"/>
              </a:rPr>
              <a:t>マラトンキャピタルパートナーズ株式会社　</a:t>
            </a:r>
            <a:endParaRPr lang="en-US" altLang="ja-JP" sz="2400" b="1" kern="0" dirty="0">
              <a:latin typeface="Arial" panose="020B0604020202020204" pitchFamily="34" charset="0"/>
              <a:cs typeface="Arial" panose="020B0604020202020204" pitchFamily="34" charset="0"/>
            </a:endParaRPr>
          </a:p>
          <a:p>
            <a:pPr algn="r"/>
            <a:r>
              <a:rPr lang="ja-JP" altLang="en-US" sz="2400" b="1" kern="0" dirty="0">
                <a:latin typeface="Arial" panose="020B0604020202020204" pitchFamily="34" charset="0"/>
                <a:cs typeface="Arial" panose="020B0604020202020204" pitchFamily="34" charset="0"/>
              </a:rPr>
              <a:t>代表取締役　小野俊法</a:t>
            </a:r>
            <a:endParaRPr lang="ja-JP" altLang="en-US" sz="4000" b="1" kern="0" dirty="0">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四角形: 角を丸くする 9">
            <a:extLst>
              <a:ext uri="{FF2B5EF4-FFF2-40B4-BE49-F238E27FC236}">
                <a16:creationId xmlns:a16="http://schemas.microsoft.com/office/drawing/2014/main" id="{C97FC8C4-F588-92FF-F25E-036D4B349C90}"/>
              </a:ext>
            </a:extLst>
          </p:cNvPr>
          <p:cNvSpPr/>
          <p:nvPr/>
        </p:nvSpPr>
        <p:spPr bwMode="auto">
          <a:xfrm>
            <a:off x="8193360" y="1200987"/>
            <a:ext cx="1070856" cy="326132"/>
          </a:xfrm>
          <a:prstGeom prst="round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eaLnBrk="1" hangingPunct="1"/>
            <a:r>
              <a:rPr lang="ja-JP" altLang="en-US" sz="1050" dirty="0">
                <a:latin typeface="Meiryo UI" panose="020B0604030504040204" pitchFamily="50" charset="-128"/>
                <a:ea typeface="Meiryo UI" panose="020B0604030504040204" pitchFamily="50" charset="-128"/>
              </a:rPr>
              <a:t>ファンドサイズ</a:t>
            </a:r>
            <a:endParaRPr lang="en-US" altLang="ja-JP" sz="1050" b="1" dirty="0">
              <a:latin typeface="Meiryo UI" panose="020B0604030504040204" pitchFamily="50" charset="-128"/>
              <a:ea typeface="Meiryo UI" panose="020B0604030504040204" pitchFamily="50" charset="-128"/>
            </a:endParaRPr>
          </a:p>
        </p:txBody>
      </p:sp>
      <p:sp>
        <p:nvSpPr>
          <p:cNvPr id="5" name="Rectangle 2"/>
          <p:cNvSpPr txBox="1">
            <a:spLocks noChangeArrowheads="1"/>
          </p:cNvSpPr>
          <p:nvPr/>
        </p:nvSpPr>
        <p:spPr>
          <a:xfrm>
            <a:off x="200472" y="188640"/>
            <a:ext cx="8453438" cy="252413"/>
          </a:xfrm>
          <a:prstGeom prst="rect">
            <a:avLst/>
          </a:prstGeom>
        </p:spPr>
        <p:txBody>
          <a:bodyPr/>
          <a:lstStyle/>
          <a:p>
            <a:pPr eaLnBrk="1" hangingPunct="1">
              <a:defRPr/>
            </a:pPr>
            <a:r>
              <a:rPr lang="ja-JP" altLang="en-US" b="1" kern="0" dirty="0">
                <a:latin typeface="Meiryo UI" panose="020B0604030504040204" pitchFamily="50" charset="-128"/>
                <a:ea typeface="Meiryo UI" panose="020B0604030504040204" pitchFamily="50" charset="-128"/>
                <a:cs typeface="+mj-cs"/>
              </a:rPr>
              <a:t>決意～ファンド設立までの暗黒～</a:t>
            </a:r>
            <a:r>
              <a:rPr lang="en-US" altLang="ja-JP" b="1" kern="0" dirty="0">
                <a:latin typeface="Meiryo UI" panose="020B0604030504040204" pitchFamily="50" charset="-128"/>
                <a:ea typeface="Meiryo UI" panose="020B0604030504040204" pitchFamily="50" charset="-128"/>
                <a:cs typeface="+mj-cs"/>
              </a:rPr>
              <a:t>V</a:t>
            </a:r>
            <a:r>
              <a:rPr lang="ja-JP" altLang="en-US" b="1" kern="0" dirty="0">
                <a:latin typeface="Meiryo UI" panose="020B0604030504040204" pitchFamily="50" charset="-128"/>
                <a:ea typeface="Meiryo UI" panose="020B0604030504040204" pitchFamily="50" charset="-128"/>
                <a:cs typeface="+mj-cs"/>
              </a:rPr>
              <a:t>字成長の</a:t>
            </a:r>
            <a:r>
              <a:rPr lang="en-US" altLang="ja-JP" b="1" kern="0" dirty="0">
                <a:latin typeface="Meiryo UI" panose="020B0604030504040204" pitchFamily="50" charset="-128"/>
                <a:ea typeface="Meiryo UI" panose="020B0604030504040204" pitchFamily="50" charset="-128"/>
                <a:cs typeface="+mj-cs"/>
              </a:rPr>
              <a:t>3</a:t>
            </a:r>
            <a:r>
              <a:rPr lang="ja-JP" altLang="en-US" b="1" kern="0" dirty="0">
                <a:latin typeface="Meiryo UI" panose="020B0604030504040204" pitchFamily="50" charset="-128"/>
                <a:ea typeface="Meiryo UI" panose="020B0604030504040204" pitchFamily="50" charset="-128"/>
                <a:cs typeface="+mj-cs"/>
              </a:rPr>
              <a:t>年間</a:t>
            </a:r>
          </a:p>
        </p:txBody>
      </p:sp>
      <p:cxnSp>
        <p:nvCxnSpPr>
          <p:cNvPr id="3" name="直線コネクタ 2">
            <a:extLst>
              <a:ext uri="{FF2B5EF4-FFF2-40B4-BE49-F238E27FC236}">
                <a16:creationId xmlns:a16="http://schemas.microsoft.com/office/drawing/2014/main" id="{9EBAE5A8-885C-57C5-0D04-C682A1ABA401}"/>
              </a:ext>
            </a:extLst>
          </p:cNvPr>
          <p:cNvCxnSpPr>
            <a:cxnSpLocks/>
          </p:cNvCxnSpPr>
          <p:nvPr/>
        </p:nvCxnSpPr>
        <p:spPr bwMode="auto">
          <a:xfrm>
            <a:off x="2165896" y="1889820"/>
            <a:ext cx="502683" cy="891108"/>
          </a:xfrm>
          <a:prstGeom prst="line">
            <a:avLst/>
          </a:prstGeom>
          <a:solidFill>
            <a:schemeClr val="accent1"/>
          </a:solidFill>
          <a:ln w="34925" cap="flat" cmpd="sng" algn="ctr">
            <a:solidFill>
              <a:srgbClr val="C00000"/>
            </a:solidFill>
            <a:prstDash val="dash"/>
            <a:miter lim="800000"/>
            <a:headEnd type="none" w="med" len="med"/>
            <a:tailEnd type="none" w="med" len="med"/>
          </a:ln>
          <a:effectLst/>
        </p:spPr>
      </p:cxnSp>
      <p:cxnSp>
        <p:nvCxnSpPr>
          <p:cNvPr id="7" name="直線コネクタ 6">
            <a:extLst>
              <a:ext uri="{FF2B5EF4-FFF2-40B4-BE49-F238E27FC236}">
                <a16:creationId xmlns:a16="http://schemas.microsoft.com/office/drawing/2014/main" id="{E1BD3D33-6775-0E25-B1C9-62F810362BE4}"/>
              </a:ext>
            </a:extLst>
          </p:cNvPr>
          <p:cNvCxnSpPr>
            <a:cxnSpLocks/>
          </p:cNvCxnSpPr>
          <p:nvPr/>
        </p:nvCxnSpPr>
        <p:spPr bwMode="auto">
          <a:xfrm>
            <a:off x="1928664" y="1484784"/>
            <a:ext cx="0" cy="5013548"/>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15" name="直線コネクタ 14">
            <a:extLst>
              <a:ext uri="{FF2B5EF4-FFF2-40B4-BE49-F238E27FC236}">
                <a16:creationId xmlns:a16="http://schemas.microsoft.com/office/drawing/2014/main" id="{D6062021-7FEB-F162-8502-6AA1BDDCC005}"/>
              </a:ext>
            </a:extLst>
          </p:cNvPr>
          <p:cNvCxnSpPr>
            <a:cxnSpLocks/>
          </p:cNvCxnSpPr>
          <p:nvPr/>
        </p:nvCxnSpPr>
        <p:spPr bwMode="auto">
          <a:xfrm flipH="1">
            <a:off x="3524784" y="1889820"/>
            <a:ext cx="1161392" cy="0"/>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sp>
        <p:nvSpPr>
          <p:cNvPr id="20" name="四角形: 角を丸くする 19">
            <a:extLst>
              <a:ext uri="{FF2B5EF4-FFF2-40B4-BE49-F238E27FC236}">
                <a16:creationId xmlns:a16="http://schemas.microsoft.com/office/drawing/2014/main" id="{AE7F1823-9925-4E93-2FA4-74EF1D4E8697}"/>
              </a:ext>
            </a:extLst>
          </p:cNvPr>
          <p:cNvSpPr/>
          <p:nvPr/>
        </p:nvSpPr>
        <p:spPr bwMode="auto">
          <a:xfrm>
            <a:off x="4816376" y="1726754"/>
            <a:ext cx="1070856" cy="326132"/>
          </a:xfrm>
          <a:prstGeom prst="round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lang="en-US" altLang="ja-JP" sz="1800" dirty="0">
                <a:latin typeface="Meiryo UI" panose="020B0604030504040204" pitchFamily="50" charset="-128"/>
                <a:ea typeface="Meiryo UI" panose="020B0604030504040204" pitchFamily="50" charset="-128"/>
              </a:rPr>
              <a:t>10</a:t>
            </a:r>
            <a:r>
              <a:rPr lang="ja-JP" altLang="en-US" sz="1800" dirty="0">
                <a:latin typeface="Meiryo UI" panose="020B0604030504040204" pitchFamily="50" charset="-128"/>
                <a:ea typeface="Meiryo UI" panose="020B0604030504040204" pitchFamily="50" charset="-128"/>
              </a:rPr>
              <a:t>年来の知人の投資会社社長から</a:t>
            </a:r>
            <a:r>
              <a:rPr lang="en-US" altLang="ja-JP" sz="1800" dirty="0">
                <a:latin typeface="Meiryo UI" panose="020B0604030504040204" pitchFamily="50" charset="-128"/>
                <a:ea typeface="Meiryo UI" panose="020B0604030504040204" pitchFamily="50" charset="-128"/>
              </a:rPr>
              <a:t>10</a:t>
            </a:r>
            <a:r>
              <a:rPr lang="ja-JP" altLang="en-US" sz="1800" dirty="0">
                <a:latin typeface="Meiryo UI" panose="020B0604030504040204" pitchFamily="50" charset="-128"/>
                <a:ea typeface="Meiryo UI" panose="020B0604030504040204" pitchFamily="50" charset="-128"/>
              </a:rPr>
              <a:t>億コミット</a:t>
            </a:r>
            <a:endParaRPr lang="en-US" altLang="ja-JP" sz="1800" dirty="0">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buClrTx/>
              <a:buSzTx/>
              <a:buFontTx/>
              <a:buNone/>
              <a:tabLst/>
            </a:pPr>
            <a:r>
              <a:rPr lang="ja-JP" altLang="en-US" sz="1800" dirty="0">
                <a:latin typeface="Meiryo UI" panose="020B0604030504040204" pitchFamily="50" charset="-128"/>
                <a:ea typeface="Meiryo UI" panose="020B0604030504040204" pitchFamily="50" charset="-128"/>
              </a:rPr>
              <a:t>ファンド設立決意</a:t>
            </a:r>
            <a:endParaRPr kumimoji="1" lang="en-US" altLang="ja-JP" sz="1800" i="0"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26" name="四角形: 角を丸くする 25">
            <a:extLst>
              <a:ext uri="{FF2B5EF4-FFF2-40B4-BE49-F238E27FC236}">
                <a16:creationId xmlns:a16="http://schemas.microsoft.com/office/drawing/2014/main" id="{A4CE9323-AC09-C1D8-7F36-BED00AD78E0C}"/>
              </a:ext>
            </a:extLst>
          </p:cNvPr>
          <p:cNvSpPr/>
          <p:nvPr/>
        </p:nvSpPr>
        <p:spPr bwMode="auto">
          <a:xfrm>
            <a:off x="272480" y="2708920"/>
            <a:ext cx="1070856" cy="326132"/>
          </a:xfrm>
          <a:prstGeom prst="round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1800" dirty="0">
                <a:latin typeface="Meiryo UI" panose="020B0604030504040204" pitchFamily="50" charset="-128"/>
                <a:ea typeface="Meiryo UI" panose="020B0604030504040204" pitchFamily="50" charset="-128"/>
              </a:rPr>
              <a:t>2020</a:t>
            </a:r>
            <a:r>
              <a:rPr lang="ja-JP" altLang="en-US" sz="1800" dirty="0">
                <a:latin typeface="Meiryo UI" panose="020B0604030504040204" pitchFamily="50" charset="-128"/>
                <a:ea typeface="Meiryo UI" panose="020B0604030504040204" pitchFamily="50" charset="-128"/>
              </a:rPr>
              <a:t>年</a:t>
            </a:r>
            <a:r>
              <a:rPr lang="en-US" altLang="ja-JP" sz="1800" dirty="0">
                <a:latin typeface="Meiryo UI" panose="020B0604030504040204" pitchFamily="50" charset="-128"/>
                <a:ea typeface="Meiryo UI" panose="020B0604030504040204" pitchFamily="50" charset="-128"/>
              </a:rPr>
              <a:t>3</a:t>
            </a:r>
            <a:r>
              <a:rPr lang="ja-JP" altLang="en-US" sz="1800" dirty="0">
                <a:latin typeface="Meiryo UI" panose="020B0604030504040204" pitchFamily="50" charset="-128"/>
                <a:ea typeface="Meiryo UI" panose="020B0604030504040204" pitchFamily="50" charset="-128"/>
              </a:rPr>
              <a:t>月</a:t>
            </a:r>
            <a:endParaRPr kumimoji="1" lang="en-US" altLang="ja-JP" sz="1800" i="0"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46" name="四角形: 角を丸くする 45">
            <a:extLst>
              <a:ext uri="{FF2B5EF4-FFF2-40B4-BE49-F238E27FC236}">
                <a16:creationId xmlns:a16="http://schemas.microsoft.com/office/drawing/2014/main" id="{E32B4F56-6295-B5C2-F63B-48A15B550334}"/>
              </a:ext>
            </a:extLst>
          </p:cNvPr>
          <p:cNvSpPr/>
          <p:nvPr/>
        </p:nvSpPr>
        <p:spPr bwMode="auto">
          <a:xfrm>
            <a:off x="2323363" y="1758504"/>
            <a:ext cx="1066669" cy="415580"/>
          </a:xfrm>
          <a:prstGeom prst="roundRect">
            <a:avLst/>
          </a:prstGeom>
          <a:solidFill>
            <a:schemeClr val="bg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1800" b="1" dirty="0">
                <a:latin typeface="Meiryo UI" panose="020B0604030504040204" pitchFamily="50" charset="-128"/>
                <a:ea typeface="Meiryo UI" panose="020B0604030504040204" pitchFamily="50" charset="-128"/>
              </a:rPr>
              <a:t>10</a:t>
            </a:r>
            <a:r>
              <a:rPr lang="ja-JP" altLang="en-US" sz="1800" b="1" dirty="0">
                <a:latin typeface="Meiryo UI" panose="020B0604030504040204" pitchFamily="50" charset="-128"/>
                <a:ea typeface="Meiryo UI" panose="020B0604030504040204" pitchFamily="50" charset="-128"/>
              </a:rPr>
              <a:t>億</a:t>
            </a:r>
            <a:r>
              <a:rPr lang="en-US" altLang="ja-JP" sz="1800" b="1" dirty="0">
                <a:latin typeface="Meiryo UI" panose="020B0604030504040204" pitchFamily="50" charset="-128"/>
                <a:ea typeface="Meiryo UI" panose="020B0604030504040204" pitchFamily="50" charset="-128"/>
              </a:rPr>
              <a:t>/ 1</a:t>
            </a:r>
            <a:r>
              <a:rPr lang="ja-JP" altLang="en-US" sz="1800" b="1" dirty="0">
                <a:latin typeface="Meiryo UI" panose="020B0604030504040204" pitchFamily="50" charset="-128"/>
                <a:ea typeface="Meiryo UI" panose="020B0604030504040204" pitchFamily="50" charset="-128"/>
              </a:rPr>
              <a:t>人</a:t>
            </a:r>
            <a:endParaRPr kumimoji="1" lang="en-US" altLang="ja-JP" sz="1800" b="0" i="0"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52" name="コンテンツ プレースホルダー 1">
            <a:extLst>
              <a:ext uri="{FF2B5EF4-FFF2-40B4-BE49-F238E27FC236}">
                <a16:creationId xmlns:a16="http://schemas.microsoft.com/office/drawing/2014/main" id="{2FCD3F5D-515E-2587-8D7C-4A93BD909FF2}"/>
              </a:ext>
            </a:extLst>
          </p:cNvPr>
          <p:cNvSpPr>
            <a:spLocks noGrp="1"/>
          </p:cNvSpPr>
          <p:nvPr>
            <p:ph sz="half" idx="1"/>
          </p:nvPr>
        </p:nvSpPr>
        <p:spPr>
          <a:xfrm>
            <a:off x="273050" y="836712"/>
            <a:ext cx="9359900" cy="719138"/>
          </a:xfrm>
        </p:spPr>
        <p:txBody>
          <a:bodyPr/>
          <a:lstStyle/>
          <a:p>
            <a:pPr>
              <a:defRPr/>
            </a:pPr>
            <a:r>
              <a:rPr lang="ja-JP" altLang="en-US" sz="2400" dirty="0"/>
              <a:t>メンバーとファンドレイズ（見込額）の推移と</a:t>
            </a:r>
            <a:r>
              <a:rPr lang="en-US" altLang="ja-JP" sz="2400" dirty="0"/>
              <a:t>2</a:t>
            </a:r>
            <a:r>
              <a:rPr lang="ja-JP" altLang="en-US" sz="2400" dirty="0"/>
              <a:t>つの転機</a:t>
            </a:r>
            <a:endParaRPr lang="en-US" altLang="ja-JP" sz="2400" dirty="0"/>
          </a:p>
        </p:txBody>
      </p:sp>
      <p:sp>
        <p:nvSpPr>
          <p:cNvPr id="53" name="四角形: 角を丸くする 52">
            <a:extLst>
              <a:ext uri="{FF2B5EF4-FFF2-40B4-BE49-F238E27FC236}">
                <a16:creationId xmlns:a16="http://schemas.microsoft.com/office/drawing/2014/main" id="{2DA67FAA-9250-6DC8-A5A1-215BAB3E23B6}"/>
              </a:ext>
            </a:extLst>
          </p:cNvPr>
          <p:cNvSpPr/>
          <p:nvPr/>
        </p:nvSpPr>
        <p:spPr bwMode="auto">
          <a:xfrm>
            <a:off x="65720" y="1772816"/>
            <a:ext cx="1070856" cy="326132"/>
          </a:xfrm>
          <a:prstGeom prst="round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lang="en-US" altLang="ja-JP" sz="1800" dirty="0">
                <a:latin typeface="Meiryo UI" panose="020B0604030504040204" pitchFamily="50" charset="-128"/>
                <a:ea typeface="Meiryo UI" panose="020B0604030504040204" pitchFamily="50" charset="-128"/>
              </a:rPr>
              <a:t>2019</a:t>
            </a:r>
            <a:r>
              <a:rPr lang="ja-JP" altLang="en-US" sz="1800" dirty="0">
                <a:latin typeface="Meiryo UI" panose="020B0604030504040204" pitchFamily="50" charset="-128"/>
                <a:ea typeface="Meiryo UI" panose="020B0604030504040204" pitchFamily="50" charset="-128"/>
              </a:rPr>
              <a:t>年</a:t>
            </a:r>
            <a:r>
              <a:rPr lang="en-US" altLang="ja-JP" sz="1800" dirty="0">
                <a:latin typeface="Meiryo UI" panose="020B0604030504040204" pitchFamily="50" charset="-128"/>
                <a:ea typeface="Meiryo UI" panose="020B0604030504040204" pitchFamily="50" charset="-128"/>
              </a:rPr>
              <a:t>6</a:t>
            </a:r>
            <a:r>
              <a:rPr lang="ja-JP" altLang="en-US" sz="1800" dirty="0">
                <a:latin typeface="Meiryo UI" panose="020B0604030504040204" pitchFamily="50" charset="-128"/>
                <a:ea typeface="Meiryo UI" panose="020B0604030504040204" pitchFamily="50" charset="-128"/>
              </a:rPr>
              <a:t>月</a:t>
            </a:r>
            <a:r>
              <a:rPr lang="en-US" altLang="ja-JP" sz="1800" dirty="0">
                <a:latin typeface="Meiryo UI" panose="020B0604030504040204" pitchFamily="50" charset="-128"/>
                <a:ea typeface="Meiryo UI" panose="020B0604030504040204" pitchFamily="50" charset="-128"/>
              </a:rPr>
              <a:t>20</a:t>
            </a:r>
            <a:r>
              <a:rPr lang="ja-JP" altLang="en-US" sz="1800" dirty="0">
                <a:latin typeface="Meiryo UI" panose="020B0604030504040204" pitchFamily="50" charset="-128"/>
                <a:ea typeface="Meiryo UI" panose="020B0604030504040204" pitchFamily="50" charset="-128"/>
              </a:rPr>
              <a:t>日</a:t>
            </a:r>
            <a:endParaRPr kumimoji="1" lang="en-US" altLang="ja-JP" sz="1800" i="0"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56" name="四角形: 角を丸くする 55">
            <a:extLst>
              <a:ext uri="{FF2B5EF4-FFF2-40B4-BE49-F238E27FC236}">
                <a16:creationId xmlns:a16="http://schemas.microsoft.com/office/drawing/2014/main" id="{198E13B2-5E8B-F517-A382-6CAD0A472701}"/>
              </a:ext>
            </a:extLst>
          </p:cNvPr>
          <p:cNvSpPr/>
          <p:nvPr/>
        </p:nvSpPr>
        <p:spPr bwMode="auto">
          <a:xfrm>
            <a:off x="2827419" y="2636912"/>
            <a:ext cx="1066669" cy="415580"/>
          </a:xfrm>
          <a:prstGeom prst="roundRect">
            <a:avLst/>
          </a:prstGeom>
          <a:solidFill>
            <a:schemeClr val="bg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1800" b="1" dirty="0">
                <a:latin typeface="Meiryo UI" panose="020B0604030504040204" pitchFamily="50" charset="-128"/>
                <a:ea typeface="Meiryo UI" panose="020B0604030504040204" pitchFamily="50" charset="-128"/>
              </a:rPr>
              <a:t>25</a:t>
            </a:r>
            <a:r>
              <a:rPr lang="ja-JP" altLang="en-US" sz="1800" b="1" dirty="0">
                <a:latin typeface="Meiryo UI" panose="020B0604030504040204" pitchFamily="50" charset="-128"/>
                <a:ea typeface="Meiryo UI" panose="020B0604030504040204" pitchFamily="50" charset="-128"/>
              </a:rPr>
              <a:t>億</a:t>
            </a:r>
            <a:r>
              <a:rPr lang="en-US" altLang="ja-JP" sz="1800" b="1" dirty="0">
                <a:latin typeface="Meiryo UI" panose="020B0604030504040204" pitchFamily="50" charset="-128"/>
                <a:ea typeface="Meiryo UI" panose="020B0604030504040204" pitchFamily="50" charset="-128"/>
              </a:rPr>
              <a:t>/4</a:t>
            </a:r>
            <a:r>
              <a:rPr lang="ja-JP" altLang="en-US" sz="1800" b="1" dirty="0">
                <a:latin typeface="Meiryo UI" panose="020B0604030504040204" pitchFamily="50" charset="-128"/>
                <a:ea typeface="Meiryo UI" panose="020B0604030504040204" pitchFamily="50" charset="-128"/>
              </a:rPr>
              <a:t>人</a:t>
            </a:r>
            <a:endParaRPr kumimoji="1" lang="en-US" altLang="ja-JP" sz="1800" b="0" i="0"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cxnSp>
        <p:nvCxnSpPr>
          <p:cNvPr id="60" name="直線コネクタ 59">
            <a:extLst>
              <a:ext uri="{FF2B5EF4-FFF2-40B4-BE49-F238E27FC236}">
                <a16:creationId xmlns:a16="http://schemas.microsoft.com/office/drawing/2014/main" id="{9D1DA00A-8394-4F6A-EB17-C9501C4EF503}"/>
              </a:ext>
            </a:extLst>
          </p:cNvPr>
          <p:cNvCxnSpPr>
            <a:cxnSpLocks/>
          </p:cNvCxnSpPr>
          <p:nvPr/>
        </p:nvCxnSpPr>
        <p:spPr bwMode="auto">
          <a:xfrm flipH="1">
            <a:off x="4028840" y="2819028"/>
            <a:ext cx="1161392" cy="0"/>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sp>
        <p:nvSpPr>
          <p:cNvPr id="61" name="四角形: 角を丸くする 60">
            <a:extLst>
              <a:ext uri="{FF2B5EF4-FFF2-40B4-BE49-F238E27FC236}">
                <a16:creationId xmlns:a16="http://schemas.microsoft.com/office/drawing/2014/main" id="{E477D90A-B26D-7056-458C-741B68D77378}"/>
              </a:ext>
            </a:extLst>
          </p:cNvPr>
          <p:cNvSpPr/>
          <p:nvPr/>
        </p:nvSpPr>
        <p:spPr bwMode="auto">
          <a:xfrm>
            <a:off x="5415520" y="2708920"/>
            <a:ext cx="1070856" cy="326132"/>
          </a:xfrm>
          <a:prstGeom prst="round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lang="ja-JP" altLang="en-US" sz="1800" dirty="0">
                <a:latin typeface="Meiryo UI" panose="020B0604030504040204" pitchFamily="50" charset="-128"/>
                <a:ea typeface="Meiryo UI" panose="020B0604030504040204" pitchFamily="50" charset="-128"/>
              </a:rPr>
              <a:t>個人投資家中心に見込額が拡大</a:t>
            </a:r>
            <a:endParaRPr lang="en-US" altLang="ja-JP" sz="1800" dirty="0">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buClrTx/>
              <a:buSzTx/>
              <a:buFontTx/>
              <a:buNone/>
              <a:tabLst/>
            </a:pPr>
            <a:r>
              <a:rPr lang="ja-JP" altLang="en-US" sz="1800" dirty="0">
                <a:latin typeface="Meiryo UI" panose="020B0604030504040204" pitchFamily="50" charset="-128"/>
                <a:ea typeface="Meiryo UI" panose="020B0604030504040204" pitchFamily="50" charset="-128"/>
              </a:rPr>
              <a:t>経験者</a:t>
            </a:r>
            <a:r>
              <a:rPr lang="en-US" altLang="ja-JP" sz="1800" dirty="0">
                <a:latin typeface="Meiryo UI" panose="020B0604030504040204" pitchFamily="50" charset="-128"/>
                <a:ea typeface="Meiryo UI" panose="020B0604030504040204" pitchFamily="50" charset="-128"/>
              </a:rPr>
              <a:t>3</a:t>
            </a:r>
            <a:r>
              <a:rPr lang="ja-JP" altLang="en-US" sz="1800" dirty="0">
                <a:latin typeface="Meiryo UI" panose="020B0604030504040204" pitchFamily="50" charset="-128"/>
                <a:ea typeface="Meiryo UI" panose="020B0604030504040204" pitchFamily="50" charset="-128"/>
              </a:rPr>
              <a:t>人チームにジョイン</a:t>
            </a:r>
            <a:endParaRPr lang="en-US" altLang="ja-JP" sz="1800" dirty="0">
              <a:latin typeface="Meiryo UI" panose="020B0604030504040204" pitchFamily="50" charset="-128"/>
              <a:ea typeface="Meiryo UI" panose="020B0604030504040204" pitchFamily="50" charset="-128"/>
            </a:endParaRPr>
          </a:p>
        </p:txBody>
      </p:sp>
      <p:sp>
        <p:nvSpPr>
          <p:cNvPr id="62" name="四角形: 角を丸くする 61">
            <a:extLst>
              <a:ext uri="{FF2B5EF4-FFF2-40B4-BE49-F238E27FC236}">
                <a16:creationId xmlns:a16="http://schemas.microsoft.com/office/drawing/2014/main" id="{3A2E4AE3-D555-65D9-B956-61AAB057AD57}"/>
              </a:ext>
            </a:extLst>
          </p:cNvPr>
          <p:cNvSpPr/>
          <p:nvPr/>
        </p:nvSpPr>
        <p:spPr bwMode="auto">
          <a:xfrm>
            <a:off x="272480" y="3645024"/>
            <a:ext cx="1070856" cy="326132"/>
          </a:xfrm>
          <a:prstGeom prst="round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1800" dirty="0">
                <a:latin typeface="Meiryo UI" panose="020B0604030504040204" pitchFamily="50" charset="-128"/>
                <a:ea typeface="Meiryo UI" panose="020B0604030504040204" pitchFamily="50" charset="-128"/>
              </a:rPr>
              <a:t>2020</a:t>
            </a:r>
            <a:r>
              <a:rPr lang="ja-JP" altLang="en-US" sz="1800" dirty="0">
                <a:latin typeface="Meiryo UI" panose="020B0604030504040204" pitchFamily="50" charset="-128"/>
                <a:ea typeface="Meiryo UI" panose="020B0604030504040204" pitchFamily="50" charset="-128"/>
              </a:rPr>
              <a:t>年</a:t>
            </a:r>
            <a:r>
              <a:rPr lang="en-US" altLang="ja-JP" sz="1800" dirty="0">
                <a:latin typeface="Meiryo UI" panose="020B0604030504040204" pitchFamily="50" charset="-128"/>
                <a:ea typeface="Meiryo UI" panose="020B0604030504040204" pitchFamily="50" charset="-128"/>
              </a:rPr>
              <a:t>12</a:t>
            </a:r>
            <a:r>
              <a:rPr lang="ja-JP" altLang="en-US" sz="1800" dirty="0">
                <a:latin typeface="Meiryo UI" panose="020B0604030504040204" pitchFamily="50" charset="-128"/>
                <a:ea typeface="Meiryo UI" panose="020B0604030504040204" pitchFamily="50" charset="-128"/>
              </a:rPr>
              <a:t>月</a:t>
            </a:r>
            <a:endParaRPr kumimoji="1" lang="en-US" altLang="ja-JP" sz="1800" i="0"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63" name="四角形: 角を丸くする 62">
            <a:extLst>
              <a:ext uri="{FF2B5EF4-FFF2-40B4-BE49-F238E27FC236}">
                <a16:creationId xmlns:a16="http://schemas.microsoft.com/office/drawing/2014/main" id="{997C39D8-E9F2-1C36-2CFA-662B3979D10C}"/>
              </a:ext>
            </a:extLst>
          </p:cNvPr>
          <p:cNvSpPr/>
          <p:nvPr/>
        </p:nvSpPr>
        <p:spPr bwMode="auto">
          <a:xfrm>
            <a:off x="2957984" y="3573016"/>
            <a:ext cx="1066669" cy="415580"/>
          </a:xfrm>
          <a:prstGeom prst="roundRect">
            <a:avLst/>
          </a:prstGeom>
          <a:solidFill>
            <a:schemeClr val="bg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1800" b="1" dirty="0">
                <a:latin typeface="Meiryo UI" panose="020B0604030504040204" pitchFamily="50" charset="-128"/>
                <a:ea typeface="Meiryo UI" panose="020B0604030504040204" pitchFamily="50" charset="-128"/>
              </a:rPr>
              <a:t>35</a:t>
            </a:r>
            <a:r>
              <a:rPr lang="ja-JP" altLang="en-US" sz="1800" b="1" dirty="0">
                <a:latin typeface="Meiryo UI" panose="020B0604030504040204" pitchFamily="50" charset="-128"/>
                <a:ea typeface="Meiryo UI" panose="020B0604030504040204" pitchFamily="50" charset="-128"/>
              </a:rPr>
              <a:t>億</a:t>
            </a:r>
            <a:r>
              <a:rPr lang="en-US" altLang="ja-JP" sz="1800" b="1" dirty="0">
                <a:latin typeface="Meiryo UI" panose="020B0604030504040204" pitchFamily="50" charset="-128"/>
                <a:ea typeface="Meiryo UI" panose="020B0604030504040204" pitchFamily="50" charset="-128"/>
              </a:rPr>
              <a:t>/5</a:t>
            </a:r>
            <a:r>
              <a:rPr lang="ja-JP" altLang="en-US" sz="1800" b="1" dirty="0">
                <a:latin typeface="Meiryo UI" panose="020B0604030504040204" pitchFamily="50" charset="-128"/>
                <a:ea typeface="Meiryo UI" panose="020B0604030504040204" pitchFamily="50" charset="-128"/>
              </a:rPr>
              <a:t>人</a:t>
            </a:r>
            <a:endParaRPr kumimoji="1" lang="en-US" altLang="ja-JP" sz="1800" b="0" i="0"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cxnSp>
        <p:nvCxnSpPr>
          <p:cNvPr id="1024" name="直線コネクタ 1023">
            <a:extLst>
              <a:ext uri="{FF2B5EF4-FFF2-40B4-BE49-F238E27FC236}">
                <a16:creationId xmlns:a16="http://schemas.microsoft.com/office/drawing/2014/main" id="{F09DD3BE-EBC9-1226-5CDF-6E1A5ADD3990}"/>
              </a:ext>
            </a:extLst>
          </p:cNvPr>
          <p:cNvCxnSpPr>
            <a:cxnSpLocks/>
          </p:cNvCxnSpPr>
          <p:nvPr/>
        </p:nvCxnSpPr>
        <p:spPr bwMode="auto">
          <a:xfrm flipH="1">
            <a:off x="4254128" y="3789040"/>
            <a:ext cx="1161392" cy="0"/>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sp>
        <p:nvSpPr>
          <p:cNvPr id="1025" name="四角形: 角を丸くする 1024">
            <a:extLst>
              <a:ext uri="{FF2B5EF4-FFF2-40B4-BE49-F238E27FC236}">
                <a16:creationId xmlns:a16="http://schemas.microsoft.com/office/drawing/2014/main" id="{59B785E0-829B-EACF-5CA1-A7E52D1B186C}"/>
              </a:ext>
            </a:extLst>
          </p:cNvPr>
          <p:cNvSpPr/>
          <p:nvPr/>
        </p:nvSpPr>
        <p:spPr bwMode="auto">
          <a:xfrm>
            <a:off x="5550272" y="3619624"/>
            <a:ext cx="1070856" cy="326132"/>
          </a:xfrm>
          <a:prstGeom prst="round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lang="ja-JP" altLang="en-US" sz="1800" dirty="0">
                <a:latin typeface="Meiryo UI" panose="020B0604030504040204" pitchFamily="50" charset="-128"/>
                <a:ea typeface="Meiryo UI" panose="020B0604030504040204" pitchFamily="50" charset="-128"/>
              </a:rPr>
              <a:t>個人＋上場会社社長等</a:t>
            </a:r>
            <a:r>
              <a:rPr lang="en-US" altLang="ja-JP" sz="1800" dirty="0">
                <a:latin typeface="Meiryo UI" panose="020B0604030504040204" pitchFamily="50" charset="-128"/>
                <a:ea typeface="Meiryo UI" panose="020B0604030504040204" pitchFamily="50" charset="-128"/>
              </a:rPr>
              <a:t>10</a:t>
            </a:r>
            <a:r>
              <a:rPr lang="ja-JP" altLang="en-US" sz="1800" dirty="0">
                <a:latin typeface="Meiryo UI" panose="020B0604030504040204" pitchFamily="50" charset="-128"/>
                <a:ea typeface="Meiryo UI" panose="020B0604030504040204" pitchFamily="50" charset="-128"/>
              </a:rPr>
              <a:t>億追加</a:t>
            </a:r>
            <a:endParaRPr lang="en-US" altLang="ja-JP" sz="1800" dirty="0">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buClrTx/>
              <a:buSzTx/>
              <a:buFontTx/>
              <a:buNone/>
              <a:tabLst/>
            </a:pPr>
            <a:r>
              <a:rPr lang="ja-JP" altLang="en-US" sz="1800" dirty="0">
                <a:latin typeface="Meiryo UI" panose="020B0604030504040204" pitchFamily="50" charset="-128"/>
                <a:ea typeface="Meiryo UI" panose="020B0604030504040204" pitchFamily="50" charset="-128"/>
              </a:rPr>
              <a:t>経験者</a:t>
            </a:r>
            <a:r>
              <a:rPr lang="en-US" altLang="ja-JP" sz="1800" dirty="0">
                <a:latin typeface="Meiryo UI" panose="020B0604030504040204" pitchFamily="50" charset="-128"/>
                <a:ea typeface="Meiryo UI" panose="020B0604030504040204" pitchFamily="50" charset="-128"/>
              </a:rPr>
              <a:t>1</a:t>
            </a:r>
            <a:r>
              <a:rPr lang="ja-JP" altLang="en-US" sz="1800" dirty="0">
                <a:latin typeface="Meiryo UI" panose="020B0604030504040204" pitchFamily="50" charset="-128"/>
                <a:ea typeface="Meiryo UI" panose="020B0604030504040204" pitchFamily="50" charset="-128"/>
              </a:rPr>
              <a:t>人チームにジョイン</a:t>
            </a:r>
            <a:endParaRPr lang="en-US" altLang="ja-JP" sz="1800" dirty="0">
              <a:latin typeface="Meiryo UI" panose="020B0604030504040204" pitchFamily="50" charset="-128"/>
              <a:ea typeface="Meiryo UI" panose="020B0604030504040204" pitchFamily="50" charset="-128"/>
            </a:endParaRPr>
          </a:p>
        </p:txBody>
      </p:sp>
      <p:cxnSp>
        <p:nvCxnSpPr>
          <p:cNvPr id="1028" name="直線コネクタ 1027">
            <a:extLst>
              <a:ext uri="{FF2B5EF4-FFF2-40B4-BE49-F238E27FC236}">
                <a16:creationId xmlns:a16="http://schemas.microsoft.com/office/drawing/2014/main" id="{3C855919-9EAA-65DD-5D82-79A34DC1B500}"/>
              </a:ext>
            </a:extLst>
          </p:cNvPr>
          <p:cNvCxnSpPr>
            <a:cxnSpLocks/>
          </p:cNvCxnSpPr>
          <p:nvPr/>
        </p:nvCxnSpPr>
        <p:spPr bwMode="auto">
          <a:xfrm>
            <a:off x="2678331" y="2780928"/>
            <a:ext cx="149088" cy="983409"/>
          </a:xfrm>
          <a:prstGeom prst="line">
            <a:avLst/>
          </a:prstGeom>
          <a:solidFill>
            <a:schemeClr val="accent1"/>
          </a:solidFill>
          <a:ln w="34925" cap="flat" cmpd="sng" algn="ctr">
            <a:solidFill>
              <a:srgbClr val="C00000"/>
            </a:solidFill>
            <a:prstDash val="dash"/>
            <a:miter lim="800000"/>
            <a:headEnd type="none" w="med" len="med"/>
            <a:tailEnd type="none" w="med" len="med"/>
          </a:ln>
          <a:effectLst/>
        </p:spPr>
      </p:cxnSp>
      <p:cxnSp>
        <p:nvCxnSpPr>
          <p:cNvPr id="1035" name="直線コネクタ 1034">
            <a:extLst>
              <a:ext uri="{FF2B5EF4-FFF2-40B4-BE49-F238E27FC236}">
                <a16:creationId xmlns:a16="http://schemas.microsoft.com/office/drawing/2014/main" id="{AD4D5D3C-0AF4-1B0A-82F3-6F070DA5140C}"/>
              </a:ext>
            </a:extLst>
          </p:cNvPr>
          <p:cNvCxnSpPr>
            <a:cxnSpLocks/>
          </p:cNvCxnSpPr>
          <p:nvPr/>
        </p:nvCxnSpPr>
        <p:spPr bwMode="auto">
          <a:xfrm flipH="1">
            <a:off x="2602131" y="3789040"/>
            <a:ext cx="227971" cy="711845"/>
          </a:xfrm>
          <a:prstGeom prst="line">
            <a:avLst/>
          </a:prstGeom>
          <a:solidFill>
            <a:schemeClr val="accent1"/>
          </a:solidFill>
          <a:ln w="34925" cap="flat" cmpd="sng" algn="ctr">
            <a:solidFill>
              <a:srgbClr val="C00000"/>
            </a:solidFill>
            <a:prstDash val="dash"/>
            <a:miter lim="800000"/>
            <a:headEnd type="none" w="med" len="med"/>
            <a:tailEnd type="none" w="med" len="med"/>
          </a:ln>
          <a:effectLst/>
        </p:spPr>
      </p:cxnSp>
      <p:sp>
        <p:nvSpPr>
          <p:cNvPr id="1037" name="四角形: 角を丸くする 1036">
            <a:extLst>
              <a:ext uri="{FF2B5EF4-FFF2-40B4-BE49-F238E27FC236}">
                <a16:creationId xmlns:a16="http://schemas.microsoft.com/office/drawing/2014/main" id="{FEBAFEE8-66A5-0887-6ECE-61AB4421D406}"/>
              </a:ext>
            </a:extLst>
          </p:cNvPr>
          <p:cNvSpPr/>
          <p:nvPr/>
        </p:nvSpPr>
        <p:spPr bwMode="auto">
          <a:xfrm>
            <a:off x="281744" y="4399012"/>
            <a:ext cx="1070856" cy="326132"/>
          </a:xfrm>
          <a:prstGeom prst="round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1800" dirty="0">
                <a:latin typeface="Meiryo UI" panose="020B0604030504040204" pitchFamily="50" charset="-128"/>
                <a:ea typeface="Meiryo UI" panose="020B0604030504040204" pitchFamily="50" charset="-128"/>
              </a:rPr>
              <a:t>2021</a:t>
            </a:r>
            <a:r>
              <a:rPr lang="ja-JP" altLang="en-US" sz="1800" dirty="0">
                <a:latin typeface="Meiryo UI" panose="020B0604030504040204" pitchFamily="50" charset="-128"/>
                <a:ea typeface="Meiryo UI" panose="020B0604030504040204" pitchFamily="50" charset="-128"/>
              </a:rPr>
              <a:t>年</a:t>
            </a:r>
            <a:r>
              <a:rPr lang="en-US" altLang="ja-JP" sz="1800" dirty="0">
                <a:latin typeface="Meiryo UI" panose="020B0604030504040204" pitchFamily="50" charset="-128"/>
                <a:ea typeface="Meiryo UI" panose="020B0604030504040204" pitchFamily="50" charset="-128"/>
              </a:rPr>
              <a:t>2</a:t>
            </a:r>
            <a:r>
              <a:rPr lang="ja-JP" altLang="en-US" sz="1800" dirty="0">
                <a:latin typeface="Meiryo UI" panose="020B0604030504040204" pitchFamily="50" charset="-128"/>
                <a:ea typeface="Meiryo UI" panose="020B0604030504040204" pitchFamily="50" charset="-128"/>
              </a:rPr>
              <a:t>月</a:t>
            </a:r>
            <a:endParaRPr kumimoji="1" lang="en-US" altLang="ja-JP" sz="1800" i="0"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1038" name="四角形: 角を丸くする 1037">
            <a:extLst>
              <a:ext uri="{FF2B5EF4-FFF2-40B4-BE49-F238E27FC236}">
                <a16:creationId xmlns:a16="http://schemas.microsoft.com/office/drawing/2014/main" id="{69A2FA62-8001-36F6-5E77-A0EACD12947C}"/>
              </a:ext>
            </a:extLst>
          </p:cNvPr>
          <p:cNvSpPr/>
          <p:nvPr/>
        </p:nvSpPr>
        <p:spPr bwMode="auto">
          <a:xfrm>
            <a:off x="2825461" y="4339704"/>
            <a:ext cx="1066669" cy="415580"/>
          </a:xfrm>
          <a:prstGeom prst="roundRect">
            <a:avLst/>
          </a:prstGeom>
          <a:solidFill>
            <a:schemeClr val="bg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1800" b="1" dirty="0">
                <a:latin typeface="Meiryo UI" panose="020B0604030504040204" pitchFamily="50" charset="-128"/>
                <a:ea typeface="Meiryo UI" panose="020B0604030504040204" pitchFamily="50" charset="-128"/>
              </a:rPr>
              <a:t>26</a:t>
            </a:r>
            <a:r>
              <a:rPr lang="ja-JP" altLang="en-US" sz="1800" b="1" dirty="0">
                <a:latin typeface="Meiryo UI" panose="020B0604030504040204" pitchFamily="50" charset="-128"/>
                <a:ea typeface="Meiryo UI" panose="020B0604030504040204" pitchFamily="50" charset="-128"/>
              </a:rPr>
              <a:t>億</a:t>
            </a:r>
            <a:r>
              <a:rPr lang="en-US" altLang="ja-JP" sz="1800" b="1" dirty="0">
                <a:latin typeface="Meiryo UI" panose="020B0604030504040204" pitchFamily="50" charset="-128"/>
                <a:ea typeface="Meiryo UI" panose="020B0604030504040204" pitchFamily="50" charset="-128"/>
              </a:rPr>
              <a:t>/2</a:t>
            </a:r>
            <a:r>
              <a:rPr lang="ja-JP" altLang="en-US" sz="1800" b="1" dirty="0">
                <a:latin typeface="Meiryo UI" panose="020B0604030504040204" pitchFamily="50" charset="-128"/>
                <a:ea typeface="Meiryo UI" panose="020B0604030504040204" pitchFamily="50" charset="-128"/>
              </a:rPr>
              <a:t>人</a:t>
            </a:r>
            <a:endParaRPr kumimoji="1" lang="en-US" altLang="ja-JP" sz="1800" b="0" i="0"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cxnSp>
        <p:nvCxnSpPr>
          <p:cNvPr id="1039" name="直線コネクタ 1038">
            <a:extLst>
              <a:ext uri="{FF2B5EF4-FFF2-40B4-BE49-F238E27FC236}">
                <a16:creationId xmlns:a16="http://schemas.microsoft.com/office/drawing/2014/main" id="{518C3C02-B3C4-76E9-B33D-B2012E4D3A1F}"/>
              </a:ext>
            </a:extLst>
          </p:cNvPr>
          <p:cNvCxnSpPr>
            <a:cxnSpLocks/>
          </p:cNvCxnSpPr>
          <p:nvPr/>
        </p:nvCxnSpPr>
        <p:spPr bwMode="auto">
          <a:xfrm flipH="1">
            <a:off x="4024653" y="4471020"/>
            <a:ext cx="1381603" cy="29865"/>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sp>
        <p:nvSpPr>
          <p:cNvPr id="1040" name="四角形: 角を丸くする 1039">
            <a:extLst>
              <a:ext uri="{FF2B5EF4-FFF2-40B4-BE49-F238E27FC236}">
                <a16:creationId xmlns:a16="http://schemas.microsoft.com/office/drawing/2014/main" id="{B46E030F-5CC0-4F16-3771-FD22A3B8CDF7}"/>
              </a:ext>
            </a:extLst>
          </p:cNvPr>
          <p:cNvSpPr/>
          <p:nvPr/>
        </p:nvSpPr>
        <p:spPr bwMode="auto">
          <a:xfrm>
            <a:off x="5406256" y="4293096"/>
            <a:ext cx="1070856" cy="326132"/>
          </a:xfrm>
          <a:prstGeom prst="round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eaLnBrk="1" hangingPunct="1"/>
            <a:r>
              <a:rPr lang="ja-JP" altLang="en-US" sz="1800" dirty="0">
                <a:latin typeface="Meiryo UI" panose="020B0604030504040204" pitchFamily="50" charset="-128"/>
                <a:ea typeface="Meiryo UI" panose="020B0604030504040204" pitchFamily="50" charset="-128"/>
              </a:rPr>
              <a:t>見込投資家</a:t>
            </a:r>
            <a:r>
              <a:rPr lang="en-US" altLang="ja-JP" sz="1800" b="1" dirty="0">
                <a:solidFill>
                  <a:srgbClr val="FF0000"/>
                </a:solidFill>
                <a:latin typeface="Meiryo UI" panose="020B0604030504040204" pitchFamily="50" charset="-128"/>
                <a:ea typeface="Meiryo UI" panose="020B0604030504040204" pitchFamily="50" charset="-128"/>
              </a:rPr>
              <a:t>10</a:t>
            </a:r>
            <a:r>
              <a:rPr lang="ja-JP" altLang="en-US" sz="1800" b="1" dirty="0">
                <a:solidFill>
                  <a:srgbClr val="FF0000"/>
                </a:solidFill>
                <a:latin typeface="Meiryo UI" panose="020B0604030504040204" pitchFamily="50" charset="-128"/>
                <a:ea typeface="Meiryo UI" panose="020B0604030504040204" pitchFamily="50" charset="-128"/>
              </a:rPr>
              <a:t>億減</a:t>
            </a:r>
            <a:endParaRPr lang="en-US" altLang="ja-JP" sz="1800" b="1" dirty="0">
              <a:solidFill>
                <a:srgbClr val="FF0000"/>
              </a:solidFill>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buClrTx/>
              <a:buSzTx/>
              <a:buFontTx/>
              <a:buNone/>
              <a:tabLst/>
            </a:pPr>
            <a:r>
              <a:rPr lang="ja-JP" altLang="en-US" sz="1800" dirty="0">
                <a:latin typeface="Meiryo UI" panose="020B0604030504040204" pitchFamily="50" charset="-128"/>
                <a:ea typeface="Meiryo UI" panose="020B0604030504040204" pitchFamily="50" charset="-128"/>
              </a:rPr>
              <a:t>経験者</a:t>
            </a:r>
            <a:r>
              <a:rPr lang="en-US" altLang="ja-JP" sz="1800" b="1" dirty="0">
                <a:solidFill>
                  <a:srgbClr val="FF0000"/>
                </a:solidFill>
                <a:latin typeface="Meiryo UI" panose="020B0604030504040204" pitchFamily="50" charset="-128"/>
                <a:ea typeface="Meiryo UI" panose="020B0604030504040204" pitchFamily="50" charset="-128"/>
              </a:rPr>
              <a:t>3</a:t>
            </a:r>
            <a:r>
              <a:rPr lang="ja-JP" altLang="en-US" sz="1800" b="1" dirty="0">
                <a:solidFill>
                  <a:srgbClr val="FF0000"/>
                </a:solidFill>
                <a:latin typeface="Meiryo UI" panose="020B0604030504040204" pitchFamily="50" charset="-128"/>
                <a:ea typeface="Meiryo UI" panose="020B0604030504040204" pitchFamily="50" charset="-128"/>
              </a:rPr>
              <a:t>人チームから離脱</a:t>
            </a:r>
            <a:endParaRPr lang="en-US" altLang="ja-JP" sz="1800" b="1" dirty="0">
              <a:solidFill>
                <a:srgbClr val="FF0000"/>
              </a:solidFill>
              <a:latin typeface="Meiryo UI" panose="020B0604030504040204" pitchFamily="50" charset="-128"/>
              <a:ea typeface="Meiryo UI" panose="020B0604030504040204" pitchFamily="50" charset="-128"/>
            </a:endParaRPr>
          </a:p>
        </p:txBody>
      </p:sp>
      <p:sp>
        <p:nvSpPr>
          <p:cNvPr id="1045" name="四角形: 角を丸くする 1044">
            <a:extLst>
              <a:ext uri="{FF2B5EF4-FFF2-40B4-BE49-F238E27FC236}">
                <a16:creationId xmlns:a16="http://schemas.microsoft.com/office/drawing/2014/main" id="{ECE53602-E021-1A89-0DA8-7D676D20662C}"/>
              </a:ext>
            </a:extLst>
          </p:cNvPr>
          <p:cNvSpPr/>
          <p:nvPr/>
        </p:nvSpPr>
        <p:spPr bwMode="auto">
          <a:xfrm>
            <a:off x="272480" y="4941168"/>
            <a:ext cx="1070856" cy="326132"/>
          </a:xfrm>
          <a:prstGeom prst="round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1800" dirty="0">
                <a:latin typeface="Meiryo UI" panose="020B0604030504040204" pitchFamily="50" charset="-128"/>
                <a:ea typeface="Meiryo UI" panose="020B0604030504040204" pitchFamily="50" charset="-128"/>
              </a:rPr>
              <a:t>2021</a:t>
            </a:r>
            <a:r>
              <a:rPr lang="ja-JP" altLang="en-US" sz="1800" dirty="0">
                <a:latin typeface="Meiryo UI" panose="020B0604030504040204" pitchFamily="50" charset="-128"/>
                <a:ea typeface="Meiryo UI" panose="020B0604030504040204" pitchFamily="50" charset="-128"/>
              </a:rPr>
              <a:t>年</a:t>
            </a:r>
            <a:r>
              <a:rPr lang="en-US" altLang="ja-JP" sz="1800" dirty="0">
                <a:latin typeface="Meiryo UI" panose="020B0604030504040204" pitchFamily="50" charset="-128"/>
                <a:ea typeface="Meiryo UI" panose="020B0604030504040204" pitchFamily="50" charset="-128"/>
              </a:rPr>
              <a:t>4</a:t>
            </a:r>
            <a:r>
              <a:rPr lang="ja-JP" altLang="en-US" sz="1800" dirty="0">
                <a:latin typeface="Meiryo UI" panose="020B0604030504040204" pitchFamily="50" charset="-128"/>
                <a:ea typeface="Meiryo UI" panose="020B0604030504040204" pitchFamily="50" charset="-128"/>
              </a:rPr>
              <a:t>月</a:t>
            </a:r>
            <a:endParaRPr kumimoji="1" lang="en-US" altLang="ja-JP" sz="1800" i="0"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cxnSp>
        <p:nvCxnSpPr>
          <p:cNvPr id="1051" name="直線コネクタ 1050">
            <a:extLst>
              <a:ext uri="{FF2B5EF4-FFF2-40B4-BE49-F238E27FC236}">
                <a16:creationId xmlns:a16="http://schemas.microsoft.com/office/drawing/2014/main" id="{88D10CB1-0A8B-15A1-0088-9D1F7C40B175}"/>
              </a:ext>
            </a:extLst>
          </p:cNvPr>
          <p:cNvCxnSpPr>
            <a:cxnSpLocks/>
          </p:cNvCxnSpPr>
          <p:nvPr/>
        </p:nvCxnSpPr>
        <p:spPr bwMode="auto">
          <a:xfrm>
            <a:off x="2631101" y="4500885"/>
            <a:ext cx="74822" cy="440283"/>
          </a:xfrm>
          <a:prstGeom prst="line">
            <a:avLst/>
          </a:prstGeom>
          <a:solidFill>
            <a:schemeClr val="accent1"/>
          </a:solidFill>
          <a:ln w="34925" cap="flat" cmpd="sng" algn="ctr">
            <a:solidFill>
              <a:srgbClr val="C00000"/>
            </a:solidFill>
            <a:prstDash val="dash"/>
            <a:miter lim="800000"/>
            <a:headEnd type="none" w="med" len="med"/>
            <a:tailEnd type="none" w="med" len="med"/>
          </a:ln>
          <a:effectLst/>
        </p:spPr>
      </p:cxnSp>
      <p:sp>
        <p:nvSpPr>
          <p:cNvPr id="1056" name="四角形: 角を丸くする 1055">
            <a:extLst>
              <a:ext uri="{FF2B5EF4-FFF2-40B4-BE49-F238E27FC236}">
                <a16:creationId xmlns:a16="http://schemas.microsoft.com/office/drawing/2014/main" id="{B584272E-153A-FE20-13C2-5271018C7981}"/>
              </a:ext>
            </a:extLst>
          </p:cNvPr>
          <p:cNvSpPr/>
          <p:nvPr/>
        </p:nvSpPr>
        <p:spPr bwMode="auto">
          <a:xfrm>
            <a:off x="5478264" y="4903068"/>
            <a:ext cx="1070856" cy="326132"/>
          </a:xfrm>
          <a:prstGeom prst="round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eaLnBrk="1" hangingPunct="1"/>
            <a:r>
              <a:rPr lang="ja-JP" altLang="en-US" sz="1800" dirty="0">
                <a:latin typeface="Meiryo UI" panose="020B0604030504040204" pitchFamily="50" charset="-128"/>
                <a:ea typeface="Meiryo UI" panose="020B0604030504040204" pitchFamily="50" charset="-128"/>
              </a:rPr>
              <a:t>金融機関含む</a:t>
            </a:r>
            <a:r>
              <a:rPr lang="en-US" altLang="ja-JP" sz="1800" dirty="0">
                <a:latin typeface="Meiryo UI" panose="020B0604030504040204" pitchFamily="50" charset="-128"/>
                <a:ea typeface="Meiryo UI" panose="020B0604030504040204" pitchFamily="50" charset="-128"/>
              </a:rPr>
              <a:t>5</a:t>
            </a:r>
            <a:r>
              <a:rPr lang="ja-JP" altLang="en-US" sz="1800" dirty="0">
                <a:latin typeface="Meiryo UI" panose="020B0604030504040204" pitchFamily="50" charset="-128"/>
                <a:ea typeface="Meiryo UI" panose="020B0604030504040204" pitchFamily="50" charset="-128"/>
              </a:rPr>
              <a:t>億が追加</a:t>
            </a:r>
            <a:endParaRPr lang="en-US" altLang="ja-JP" sz="1800" b="1" dirty="0">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buClrTx/>
              <a:buSzTx/>
              <a:buFontTx/>
              <a:buNone/>
              <a:tabLst/>
            </a:pPr>
            <a:r>
              <a:rPr lang="en-US" altLang="ja-JP" sz="1800" dirty="0">
                <a:latin typeface="Meiryo UI" panose="020B0604030504040204" pitchFamily="50" charset="-128"/>
                <a:ea typeface="Meiryo UI" panose="020B0604030504040204" pitchFamily="50" charset="-128"/>
              </a:rPr>
              <a:t>2</a:t>
            </a:r>
            <a:r>
              <a:rPr lang="ja-JP" altLang="en-US" sz="1800" dirty="0">
                <a:latin typeface="Meiryo UI" panose="020B0604030504040204" pitchFamily="50" charset="-128"/>
                <a:ea typeface="Meiryo UI" panose="020B0604030504040204" pitchFamily="50" charset="-128"/>
              </a:rPr>
              <a:t>人チームにジョイン</a:t>
            </a:r>
            <a:endParaRPr lang="en-US" altLang="ja-JP" sz="1800" b="1" dirty="0">
              <a:latin typeface="Meiryo UI" panose="020B0604030504040204" pitchFamily="50" charset="-128"/>
              <a:ea typeface="Meiryo UI" panose="020B0604030504040204" pitchFamily="50" charset="-128"/>
            </a:endParaRPr>
          </a:p>
        </p:txBody>
      </p:sp>
      <p:cxnSp>
        <p:nvCxnSpPr>
          <p:cNvPr id="1057" name="直線コネクタ 1056">
            <a:extLst>
              <a:ext uri="{FF2B5EF4-FFF2-40B4-BE49-F238E27FC236}">
                <a16:creationId xmlns:a16="http://schemas.microsoft.com/office/drawing/2014/main" id="{62E3FD00-AD0B-8EDC-75AE-104BF4DFCC97}"/>
              </a:ext>
            </a:extLst>
          </p:cNvPr>
          <p:cNvCxnSpPr>
            <a:cxnSpLocks/>
          </p:cNvCxnSpPr>
          <p:nvPr/>
        </p:nvCxnSpPr>
        <p:spPr bwMode="auto">
          <a:xfrm flipH="1">
            <a:off x="4592960" y="5013176"/>
            <a:ext cx="813296" cy="0"/>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1058" name="直線コネクタ 1057">
            <a:extLst>
              <a:ext uri="{FF2B5EF4-FFF2-40B4-BE49-F238E27FC236}">
                <a16:creationId xmlns:a16="http://schemas.microsoft.com/office/drawing/2014/main" id="{3EEE0FEB-6854-4539-7CFB-C319956082FC}"/>
              </a:ext>
            </a:extLst>
          </p:cNvPr>
          <p:cNvCxnSpPr>
            <a:cxnSpLocks/>
          </p:cNvCxnSpPr>
          <p:nvPr/>
        </p:nvCxnSpPr>
        <p:spPr bwMode="auto">
          <a:xfrm>
            <a:off x="2705923" y="4941168"/>
            <a:ext cx="3379777" cy="1328440"/>
          </a:xfrm>
          <a:prstGeom prst="line">
            <a:avLst/>
          </a:prstGeom>
          <a:solidFill>
            <a:schemeClr val="accent1"/>
          </a:solidFill>
          <a:ln w="34925" cap="flat" cmpd="sng" algn="ctr">
            <a:solidFill>
              <a:srgbClr val="C00000"/>
            </a:solidFill>
            <a:prstDash val="dash"/>
            <a:miter lim="800000"/>
            <a:headEnd type="none" w="med" len="med"/>
            <a:tailEnd type="none" w="med" len="med"/>
          </a:ln>
          <a:effectLst/>
        </p:spPr>
      </p:cxnSp>
      <p:sp>
        <p:nvSpPr>
          <p:cNvPr id="1061" name="四角形: 角を丸くする 1060">
            <a:extLst>
              <a:ext uri="{FF2B5EF4-FFF2-40B4-BE49-F238E27FC236}">
                <a16:creationId xmlns:a16="http://schemas.microsoft.com/office/drawing/2014/main" id="{0E03219B-C987-A31E-A07B-3DF5A055436D}"/>
              </a:ext>
            </a:extLst>
          </p:cNvPr>
          <p:cNvSpPr/>
          <p:nvPr/>
        </p:nvSpPr>
        <p:spPr bwMode="auto">
          <a:xfrm>
            <a:off x="3310267" y="4813620"/>
            <a:ext cx="1066669" cy="415580"/>
          </a:xfrm>
          <a:prstGeom prst="roundRect">
            <a:avLst/>
          </a:prstGeom>
          <a:solidFill>
            <a:schemeClr val="bg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1800" b="1" dirty="0">
                <a:latin typeface="Meiryo UI" panose="020B0604030504040204" pitchFamily="50" charset="-128"/>
                <a:ea typeface="Meiryo UI" panose="020B0604030504040204" pitchFamily="50" charset="-128"/>
              </a:rPr>
              <a:t>31</a:t>
            </a:r>
            <a:r>
              <a:rPr lang="ja-JP" altLang="en-US" sz="1800" b="1" dirty="0">
                <a:latin typeface="Meiryo UI" panose="020B0604030504040204" pitchFamily="50" charset="-128"/>
                <a:ea typeface="Meiryo UI" panose="020B0604030504040204" pitchFamily="50" charset="-128"/>
              </a:rPr>
              <a:t>億</a:t>
            </a:r>
            <a:r>
              <a:rPr lang="en-US" altLang="ja-JP" sz="1800" b="1" dirty="0">
                <a:latin typeface="Meiryo UI" panose="020B0604030504040204" pitchFamily="50" charset="-128"/>
                <a:ea typeface="Meiryo UI" panose="020B0604030504040204" pitchFamily="50" charset="-128"/>
              </a:rPr>
              <a:t>/4</a:t>
            </a:r>
            <a:r>
              <a:rPr lang="ja-JP" altLang="en-US" sz="1800" b="1" dirty="0">
                <a:latin typeface="Meiryo UI" panose="020B0604030504040204" pitchFamily="50" charset="-128"/>
                <a:ea typeface="Meiryo UI" panose="020B0604030504040204" pitchFamily="50" charset="-128"/>
              </a:rPr>
              <a:t>人</a:t>
            </a:r>
            <a:endParaRPr kumimoji="1" lang="en-US" altLang="ja-JP" sz="1800" b="0" i="0"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1062" name="四角形: 角を丸くする 1061">
            <a:extLst>
              <a:ext uri="{FF2B5EF4-FFF2-40B4-BE49-F238E27FC236}">
                <a16:creationId xmlns:a16="http://schemas.microsoft.com/office/drawing/2014/main" id="{BD766BD5-E920-EBC3-F11A-1C6EB7E3B9D9}"/>
              </a:ext>
            </a:extLst>
          </p:cNvPr>
          <p:cNvSpPr/>
          <p:nvPr/>
        </p:nvSpPr>
        <p:spPr bwMode="auto">
          <a:xfrm>
            <a:off x="281744" y="6199212"/>
            <a:ext cx="1070856" cy="326132"/>
          </a:xfrm>
          <a:prstGeom prst="round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1800" dirty="0">
                <a:latin typeface="Meiryo UI" panose="020B0604030504040204" pitchFamily="50" charset="-128"/>
                <a:ea typeface="Meiryo UI" panose="020B0604030504040204" pitchFamily="50" charset="-128"/>
              </a:rPr>
              <a:t>2022</a:t>
            </a:r>
            <a:r>
              <a:rPr lang="ja-JP" altLang="en-US" sz="1800" dirty="0">
                <a:latin typeface="Meiryo UI" panose="020B0604030504040204" pitchFamily="50" charset="-128"/>
                <a:ea typeface="Meiryo UI" panose="020B0604030504040204" pitchFamily="50" charset="-128"/>
              </a:rPr>
              <a:t>年</a:t>
            </a:r>
            <a:r>
              <a:rPr lang="en-US" altLang="ja-JP" sz="1800" dirty="0">
                <a:latin typeface="Meiryo UI" panose="020B0604030504040204" pitchFamily="50" charset="-128"/>
                <a:ea typeface="Meiryo UI" panose="020B0604030504040204" pitchFamily="50" charset="-128"/>
              </a:rPr>
              <a:t>6</a:t>
            </a:r>
            <a:r>
              <a:rPr lang="ja-JP" altLang="en-US" sz="1800" dirty="0">
                <a:latin typeface="Meiryo UI" panose="020B0604030504040204" pitchFamily="50" charset="-128"/>
                <a:ea typeface="Meiryo UI" panose="020B0604030504040204" pitchFamily="50" charset="-128"/>
              </a:rPr>
              <a:t>月</a:t>
            </a:r>
            <a:endParaRPr kumimoji="1" lang="en-US" altLang="ja-JP" sz="1800" i="0"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1066" name="四角形: 角を丸くする 1065">
            <a:extLst>
              <a:ext uri="{FF2B5EF4-FFF2-40B4-BE49-F238E27FC236}">
                <a16:creationId xmlns:a16="http://schemas.microsoft.com/office/drawing/2014/main" id="{E49BCC74-5F4D-3E90-FF1F-25063537106D}"/>
              </a:ext>
            </a:extLst>
          </p:cNvPr>
          <p:cNvSpPr/>
          <p:nvPr/>
        </p:nvSpPr>
        <p:spPr bwMode="auto">
          <a:xfrm>
            <a:off x="7681038" y="6199212"/>
            <a:ext cx="1070856" cy="326132"/>
          </a:xfrm>
          <a:prstGeom prst="round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eaLnBrk="1" hangingPunct="1"/>
            <a:r>
              <a:rPr lang="ja-JP" altLang="en-US" sz="1800" dirty="0">
                <a:latin typeface="Meiryo UI" panose="020B0604030504040204" pitchFamily="50" charset="-128"/>
                <a:ea typeface="Meiryo UI" panose="020B0604030504040204" pitchFamily="50" charset="-128"/>
              </a:rPr>
              <a:t>金融機関</a:t>
            </a:r>
            <a:r>
              <a:rPr lang="en-US" altLang="ja-JP" sz="1800" dirty="0">
                <a:latin typeface="Meiryo UI" panose="020B0604030504040204" pitchFamily="50" charset="-128"/>
                <a:ea typeface="Meiryo UI" panose="020B0604030504040204" pitchFamily="50" charset="-128"/>
              </a:rPr>
              <a:t>110</a:t>
            </a:r>
            <a:r>
              <a:rPr lang="ja-JP" altLang="en-US" sz="1800" dirty="0">
                <a:latin typeface="Meiryo UI" panose="020B0604030504040204" pitchFamily="50" charset="-128"/>
                <a:ea typeface="Meiryo UI" panose="020B0604030504040204" pitchFamily="50" charset="-128"/>
              </a:rPr>
              <a:t>億追加</a:t>
            </a:r>
            <a:endParaRPr lang="en-US" altLang="ja-JP" sz="1800" b="1" dirty="0">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buClrTx/>
              <a:buSzTx/>
              <a:buFontTx/>
              <a:buNone/>
              <a:tabLst/>
            </a:pPr>
            <a:r>
              <a:rPr lang="en-US" altLang="ja-JP" sz="1800" dirty="0">
                <a:latin typeface="Meiryo UI" panose="020B0604030504040204" pitchFamily="50" charset="-128"/>
                <a:ea typeface="Meiryo UI" panose="020B0604030504040204" pitchFamily="50" charset="-128"/>
              </a:rPr>
              <a:t>8</a:t>
            </a:r>
            <a:r>
              <a:rPr lang="ja-JP" altLang="en-US" sz="1800" dirty="0">
                <a:latin typeface="Meiryo UI" panose="020B0604030504040204" pitchFamily="50" charset="-128"/>
                <a:ea typeface="Meiryo UI" panose="020B0604030504040204" pitchFamily="50" charset="-128"/>
              </a:rPr>
              <a:t>人チームにジョイン</a:t>
            </a:r>
            <a:endParaRPr lang="en-US" altLang="ja-JP" sz="1800" b="1" dirty="0">
              <a:latin typeface="Meiryo UI" panose="020B0604030504040204" pitchFamily="50" charset="-128"/>
              <a:ea typeface="Meiryo UI" panose="020B0604030504040204" pitchFamily="50" charset="-128"/>
            </a:endParaRPr>
          </a:p>
        </p:txBody>
      </p:sp>
      <p:sp>
        <p:nvSpPr>
          <p:cNvPr id="1067" name="四角形: 角を丸くする 1066">
            <a:extLst>
              <a:ext uri="{FF2B5EF4-FFF2-40B4-BE49-F238E27FC236}">
                <a16:creationId xmlns:a16="http://schemas.microsoft.com/office/drawing/2014/main" id="{2001C79A-873A-5AE7-1B34-D955F15C998A}"/>
              </a:ext>
            </a:extLst>
          </p:cNvPr>
          <p:cNvSpPr/>
          <p:nvPr/>
        </p:nvSpPr>
        <p:spPr bwMode="auto">
          <a:xfrm>
            <a:off x="5190232" y="4111525"/>
            <a:ext cx="3021522" cy="663996"/>
          </a:xfrm>
          <a:prstGeom prst="roundRect">
            <a:avLst/>
          </a:prstGeom>
          <a:noFill/>
          <a:ln w="60325" cap="flat" cmpd="sng" algn="ctr">
            <a:solidFill>
              <a:schemeClr val="tx1"/>
            </a:solidFill>
            <a:prstDash val="dash"/>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highlight>
                <a:srgbClr val="008000"/>
              </a:highlight>
              <a:latin typeface="Meiryo UI" panose="020B0604030504040204" pitchFamily="50" charset="-128"/>
              <a:ea typeface="Meiryo UI" panose="020B0604030504040204" pitchFamily="50" charset="-128"/>
            </a:endParaRPr>
          </a:p>
        </p:txBody>
      </p:sp>
      <p:sp>
        <p:nvSpPr>
          <p:cNvPr id="1068" name="四角形: 角を丸くする 1067">
            <a:extLst>
              <a:ext uri="{FF2B5EF4-FFF2-40B4-BE49-F238E27FC236}">
                <a16:creationId xmlns:a16="http://schemas.microsoft.com/office/drawing/2014/main" id="{21AC5383-E347-D794-8614-07982A7A5F32}"/>
              </a:ext>
            </a:extLst>
          </p:cNvPr>
          <p:cNvSpPr/>
          <p:nvPr/>
        </p:nvSpPr>
        <p:spPr bwMode="auto">
          <a:xfrm>
            <a:off x="6177136" y="6177580"/>
            <a:ext cx="1507090" cy="347764"/>
          </a:xfrm>
          <a:prstGeom prst="roundRect">
            <a:avLst/>
          </a:prstGeom>
          <a:solidFill>
            <a:schemeClr val="bg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1800" b="1" dirty="0">
                <a:latin typeface="Meiryo UI" panose="020B0604030504040204" pitchFamily="50" charset="-128"/>
                <a:ea typeface="Meiryo UI" panose="020B0604030504040204" pitchFamily="50" charset="-128"/>
              </a:rPr>
              <a:t>113</a:t>
            </a:r>
            <a:r>
              <a:rPr lang="ja-JP" altLang="en-US" sz="1800" b="1" dirty="0">
                <a:latin typeface="Meiryo UI" panose="020B0604030504040204" pitchFamily="50" charset="-128"/>
                <a:ea typeface="Meiryo UI" panose="020B0604030504040204" pitchFamily="50" charset="-128"/>
              </a:rPr>
              <a:t>億</a:t>
            </a:r>
            <a:r>
              <a:rPr lang="en-US" altLang="ja-JP" sz="1800" b="1" dirty="0">
                <a:latin typeface="Meiryo UI" panose="020B0604030504040204" pitchFamily="50" charset="-128"/>
                <a:ea typeface="Meiryo UI" panose="020B0604030504040204" pitchFamily="50" charset="-128"/>
              </a:rPr>
              <a:t>/12</a:t>
            </a:r>
            <a:r>
              <a:rPr lang="ja-JP" altLang="en-US" sz="1800" b="1" dirty="0">
                <a:latin typeface="Meiryo UI" panose="020B0604030504040204" pitchFamily="50" charset="-128"/>
                <a:ea typeface="Meiryo UI" panose="020B0604030504040204" pitchFamily="50" charset="-128"/>
              </a:rPr>
              <a:t>人</a:t>
            </a:r>
            <a:endParaRPr kumimoji="1" lang="en-US" altLang="ja-JP" sz="1800" b="0" i="0"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1071" name="四角形: 角を丸くする 1070">
            <a:extLst>
              <a:ext uri="{FF2B5EF4-FFF2-40B4-BE49-F238E27FC236}">
                <a16:creationId xmlns:a16="http://schemas.microsoft.com/office/drawing/2014/main" id="{A7BF1DB7-BFE0-7DD0-30F9-132A4E81AE09}"/>
              </a:ext>
            </a:extLst>
          </p:cNvPr>
          <p:cNvSpPr/>
          <p:nvPr/>
        </p:nvSpPr>
        <p:spPr bwMode="auto">
          <a:xfrm>
            <a:off x="2381920" y="5589240"/>
            <a:ext cx="1070856" cy="326132"/>
          </a:xfrm>
          <a:prstGeom prst="round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eaLnBrk="1" hangingPunct="1"/>
            <a:r>
              <a:rPr lang="ja-JP" altLang="en-US" sz="1800" b="1" dirty="0">
                <a:solidFill>
                  <a:srgbClr val="FF0000"/>
                </a:solidFill>
                <a:latin typeface="Meiryo UI" panose="020B0604030504040204" pitchFamily="50" charset="-128"/>
                <a:ea typeface="Meiryo UI" panose="020B0604030504040204" pitchFamily="50" charset="-128"/>
              </a:rPr>
              <a:t>メンバーの活躍、前職でお世話になった</a:t>
            </a:r>
            <a:r>
              <a:rPr lang="ja-JP" altLang="en-US" sz="1800" dirty="0">
                <a:latin typeface="Meiryo UI" panose="020B0604030504040204" pitchFamily="50" charset="-128"/>
                <a:ea typeface="Meiryo UI" panose="020B0604030504040204" pitchFamily="50" charset="-128"/>
              </a:rPr>
              <a:t>投資家、仲介会社によるサポート</a:t>
            </a:r>
            <a:endParaRPr lang="en-US" altLang="ja-JP" sz="1800" b="1" dirty="0">
              <a:solidFill>
                <a:srgbClr val="FF0000"/>
              </a:solidFill>
              <a:latin typeface="Meiryo UI" panose="020B0604030504040204" pitchFamily="50" charset="-128"/>
              <a:ea typeface="Meiryo UI" panose="020B0604030504040204" pitchFamily="50" charset="-128"/>
            </a:endParaRPr>
          </a:p>
        </p:txBody>
      </p:sp>
      <p:sp>
        <p:nvSpPr>
          <p:cNvPr id="1073" name="矢印: 上下 1072">
            <a:extLst>
              <a:ext uri="{FF2B5EF4-FFF2-40B4-BE49-F238E27FC236}">
                <a16:creationId xmlns:a16="http://schemas.microsoft.com/office/drawing/2014/main" id="{98AB3906-5588-BBB8-EB05-9D5FB2C11B58}"/>
              </a:ext>
            </a:extLst>
          </p:cNvPr>
          <p:cNvSpPr/>
          <p:nvPr/>
        </p:nvSpPr>
        <p:spPr bwMode="auto">
          <a:xfrm>
            <a:off x="1674546" y="5373216"/>
            <a:ext cx="482842" cy="804364"/>
          </a:xfrm>
          <a:prstGeom prst="upDownArrow">
            <a:avLst/>
          </a:prstGeom>
          <a:solidFill>
            <a:srgbClr val="FF0000"/>
          </a:solidFill>
          <a:ln w="9525" cap="flat" cmpd="sng" algn="ctr">
            <a:noFill/>
            <a:prstDash val="dash"/>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highlight>
                <a:srgbClr val="008000"/>
              </a:highlight>
              <a:latin typeface="Meiryo UI" panose="020B0604030504040204" pitchFamily="50" charset="-128"/>
              <a:ea typeface="Meiryo UI" panose="020B0604030504040204" pitchFamily="50" charset="-128"/>
            </a:endParaRPr>
          </a:p>
        </p:txBody>
      </p:sp>
      <p:sp>
        <p:nvSpPr>
          <p:cNvPr id="1074" name="四角形: 角を丸くする 1073">
            <a:extLst>
              <a:ext uri="{FF2B5EF4-FFF2-40B4-BE49-F238E27FC236}">
                <a16:creationId xmlns:a16="http://schemas.microsoft.com/office/drawing/2014/main" id="{C32AC9F3-CB36-7A7B-94B1-54AA401D36E7}"/>
              </a:ext>
            </a:extLst>
          </p:cNvPr>
          <p:cNvSpPr/>
          <p:nvPr/>
        </p:nvSpPr>
        <p:spPr bwMode="auto">
          <a:xfrm>
            <a:off x="2323363" y="5453459"/>
            <a:ext cx="7022125" cy="508097"/>
          </a:xfrm>
          <a:prstGeom prst="roundRect">
            <a:avLst/>
          </a:prstGeom>
          <a:noFill/>
          <a:ln w="60325" cap="flat" cmpd="sng" algn="ctr">
            <a:solidFill>
              <a:schemeClr val="tx1"/>
            </a:solidFill>
            <a:prstDash val="dash"/>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highlight>
                <a:srgbClr val="008000"/>
              </a:highlight>
              <a:latin typeface="Meiryo UI" panose="020B0604030504040204" pitchFamily="50" charset="-128"/>
              <a:ea typeface="Meiryo UI" panose="020B0604030504040204" pitchFamily="50" charset="-128"/>
            </a:endParaRPr>
          </a:p>
        </p:txBody>
      </p:sp>
      <p:sp>
        <p:nvSpPr>
          <p:cNvPr id="1076" name="テキスト ボックス 1075">
            <a:extLst>
              <a:ext uri="{FF2B5EF4-FFF2-40B4-BE49-F238E27FC236}">
                <a16:creationId xmlns:a16="http://schemas.microsoft.com/office/drawing/2014/main" id="{4D379CD1-32DB-865A-052F-9ADA385F8990}"/>
              </a:ext>
            </a:extLst>
          </p:cNvPr>
          <p:cNvSpPr txBox="1"/>
          <p:nvPr/>
        </p:nvSpPr>
        <p:spPr>
          <a:xfrm>
            <a:off x="4830192" y="3789040"/>
            <a:ext cx="492443" cy="461665"/>
          </a:xfrm>
          <a:prstGeom prst="rect">
            <a:avLst/>
          </a:prstGeom>
          <a:noFill/>
        </p:spPr>
        <p:txBody>
          <a:bodyPr wrap="none" rtlCol="0">
            <a:spAutoFit/>
          </a:bodyPr>
          <a:lstStyle/>
          <a:p>
            <a:r>
              <a:rPr lang="ja-JP" altLang="en-US" b="1" dirty="0">
                <a:solidFill>
                  <a:srgbClr val="FF0000"/>
                </a:solidFill>
              </a:rPr>
              <a:t>①</a:t>
            </a:r>
            <a:endParaRPr kumimoji="1" lang="ja-JP" altLang="en-US" b="1" dirty="0">
              <a:solidFill>
                <a:srgbClr val="FF0000"/>
              </a:solidFill>
            </a:endParaRPr>
          </a:p>
        </p:txBody>
      </p:sp>
      <p:sp>
        <p:nvSpPr>
          <p:cNvPr id="1077" name="テキスト ボックス 1076">
            <a:extLst>
              <a:ext uri="{FF2B5EF4-FFF2-40B4-BE49-F238E27FC236}">
                <a16:creationId xmlns:a16="http://schemas.microsoft.com/office/drawing/2014/main" id="{29AA798F-BC0F-60B9-29B3-C12C78303952}"/>
              </a:ext>
            </a:extLst>
          </p:cNvPr>
          <p:cNvSpPr txBox="1"/>
          <p:nvPr/>
        </p:nvSpPr>
        <p:spPr>
          <a:xfrm>
            <a:off x="2008493" y="5029326"/>
            <a:ext cx="494046" cy="461665"/>
          </a:xfrm>
          <a:prstGeom prst="rect">
            <a:avLst/>
          </a:prstGeom>
          <a:noFill/>
        </p:spPr>
        <p:txBody>
          <a:bodyPr wrap="none" rtlCol="0">
            <a:spAutoFit/>
          </a:bodyPr>
          <a:lstStyle/>
          <a:p>
            <a:r>
              <a:rPr kumimoji="1" lang="ja-JP" altLang="en-US" b="1" dirty="0">
                <a:solidFill>
                  <a:srgbClr val="FF0000"/>
                </a:solidFill>
              </a:rPr>
              <a:t>②</a:t>
            </a:r>
          </a:p>
        </p:txBody>
      </p:sp>
      <p:sp>
        <p:nvSpPr>
          <p:cNvPr id="1080" name="フローチャート: 結合子 1079">
            <a:extLst>
              <a:ext uri="{FF2B5EF4-FFF2-40B4-BE49-F238E27FC236}">
                <a16:creationId xmlns:a16="http://schemas.microsoft.com/office/drawing/2014/main" id="{4E1710FD-480B-D7DD-50E7-DEE6FEC3A235}"/>
              </a:ext>
            </a:extLst>
          </p:cNvPr>
          <p:cNvSpPr/>
          <p:nvPr/>
        </p:nvSpPr>
        <p:spPr bwMode="auto">
          <a:xfrm>
            <a:off x="2614836" y="2755528"/>
            <a:ext cx="159568" cy="163066"/>
          </a:xfrm>
          <a:prstGeom prst="flowChartConnector">
            <a:avLst/>
          </a:prstGeom>
          <a:solidFill>
            <a:srgbClr val="C00000"/>
          </a:solidFill>
          <a:ln w="9525" cap="flat" cmpd="sng" algn="ctr">
            <a:noFill/>
            <a:prstDash val="dash"/>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highlight>
                <a:srgbClr val="008000"/>
              </a:highlight>
              <a:latin typeface="Meiryo UI" panose="020B0604030504040204" pitchFamily="50" charset="-128"/>
              <a:ea typeface="Meiryo UI" panose="020B0604030504040204" pitchFamily="50" charset="-128"/>
            </a:endParaRPr>
          </a:p>
        </p:txBody>
      </p:sp>
      <p:sp>
        <p:nvSpPr>
          <p:cNvPr id="1081" name="フローチャート: 結合子 1080">
            <a:extLst>
              <a:ext uri="{FF2B5EF4-FFF2-40B4-BE49-F238E27FC236}">
                <a16:creationId xmlns:a16="http://schemas.microsoft.com/office/drawing/2014/main" id="{AB967A34-7905-94EA-917B-DB87937A1C76}"/>
              </a:ext>
            </a:extLst>
          </p:cNvPr>
          <p:cNvSpPr/>
          <p:nvPr/>
        </p:nvSpPr>
        <p:spPr bwMode="auto">
          <a:xfrm>
            <a:off x="2743300" y="3664074"/>
            <a:ext cx="159568" cy="163066"/>
          </a:xfrm>
          <a:prstGeom prst="flowChartConnector">
            <a:avLst/>
          </a:prstGeom>
          <a:solidFill>
            <a:srgbClr val="C00000"/>
          </a:solidFill>
          <a:ln w="9525" cap="flat" cmpd="sng" algn="ctr">
            <a:noFill/>
            <a:prstDash val="dash"/>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highlight>
                <a:srgbClr val="008000"/>
              </a:highlight>
              <a:latin typeface="Meiryo UI" panose="020B0604030504040204" pitchFamily="50" charset="-128"/>
              <a:ea typeface="Meiryo UI" panose="020B0604030504040204" pitchFamily="50" charset="-128"/>
            </a:endParaRPr>
          </a:p>
        </p:txBody>
      </p:sp>
      <p:sp>
        <p:nvSpPr>
          <p:cNvPr id="1082" name="フローチャート: 結合子 1081">
            <a:extLst>
              <a:ext uri="{FF2B5EF4-FFF2-40B4-BE49-F238E27FC236}">
                <a16:creationId xmlns:a16="http://schemas.microsoft.com/office/drawing/2014/main" id="{0313F876-5681-EA78-C653-49DDE62231E4}"/>
              </a:ext>
            </a:extLst>
          </p:cNvPr>
          <p:cNvSpPr/>
          <p:nvPr/>
        </p:nvSpPr>
        <p:spPr bwMode="auto">
          <a:xfrm>
            <a:off x="2564036" y="4443462"/>
            <a:ext cx="159568" cy="163066"/>
          </a:xfrm>
          <a:prstGeom prst="flowChartConnector">
            <a:avLst/>
          </a:prstGeom>
          <a:solidFill>
            <a:srgbClr val="C00000"/>
          </a:solidFill>
          <a:ln w="9525" cap="flat" cmpd="sng" algn="ctr">
            <a:noFill/>
            <a:prstDash val="dash"/>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highlight>
                <a:srgbClr val="008000"/>
              </a:highlight>
              <a:latin typeface="Meiryo UI" panose="020B0604030504040204" pitchFamily="50" charset="-128"/>
              <a:ea typeface="Meiryo UI" panose="020B0604030504040204" pitchFamily="50" charset="-128"/>
            </a:endParaRPr>
          </a:p>
        </p:txBody>
      </p:sp>
      <p:sp>
        <p:nvSpPr>
          <p:cNvPr id="1083" name="フローチャート: 結合子 1082">
            <a:extLst>
              <a:ext uri="{FF2B5EF4-FFF2-40B4-BE49-F238E27FC236}">
                <a16:creationId xmlns:a16="http://schemas.microsoft.com/office/drawing/2014/main" id="{A405150C-FE01-28F2-4855-6C83F863E291}"/>
              </a:ext>
            </a:extLst>
          </p:cNvPr>
          <p:cNvSpPr/>
          <p:nvPr/>
        </p:nvSpPr>
        <p:spPr bwMode="auto">
          <a:xfrm>
            <a:off x="2648744" y="4875510"/>
            <a:ext cx="159568" cy="163066"/>
          </a:xfrm>
          <a:prstGeom prst="flowChartConnector">
            <a:avLst/>
          </a:prstGeom>
          <a:solidFill>
            <a:srgbClr val="C00000"/>
          </a:solidFill>
          <a:ln w="9525" cap="flat" cmpd="sng" algn="ctr">
            <a:noFill/>
            <a:prstDash val="dash"/>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highlight>
                <a:srgbClr val="008000"/>
              </a:highlight>
              <a:latin typeface="Meiryo UI" panose="020B0604030504040204" pitchFamily="50" charset="-128"/>
              <a:ea typeface="Meiryo UI" panose="020B0604030504040204" pitchFamily="50" charset="-128"/>
            </a:endParaRPr>
          </a:p>
        </p:txBody>
      </p:sp>
      <p:sp>
        <p:nvSpPr>
          <p:cNvPr id="1084" name="フローチャート: 結合子 1083">
            <a:extLst>
              <a:ext uri="{FF2B5EF4-FFF2-40B4-BE49-F238E27FC236}">
                <a16:creationId xmlns:a16="http://schemas.microsoft.com/office/drawing/2014/main" id="{27190BC8-4D0C-B21F-6F02-E4778B350636}"/>
              </a:ext>
            </a:extLst>
          </p:cNvPr>
          <p:cNvSpPr/>
          <p:nvPr/>
        </p:nvSpPr>
        <p:spPr bwMode="auto">
          <a:xfrm>
            <a:off x="5911652" y="6192862"/>
            <a:ext cx="159568" cy="163066"/>
          </a:xfrm>
          <a:prstGeom prst="flowChartConnector">
            <a:avLst/>
          </a:prstGeom>
          <a:solidFill>
            <a:srgbClr val="C00000"/>
          </a:solidFill>
          <a:ln w="9525" cap="flat" cmpd="sng" algn="ctr">
            <a:noFill/>
            <a:prstDash val="dash"/>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highlight>
                <a:srgbClr val="008000"/>
              </a:highlight>
              <a:latin typeface="Meiryo UI" panose="020B0604030504040204" pitchFamily="50" charset="-128"/>
              <a:ea typeface="Meiryo UI" panose="020B0604030504040204" pitchFamily="50" charset="-128"/>
            </a:endParaRPr>
          </a:p>
        </p:txBody>
      </p:sp>
      <p:sp>
        <p:nvSpPr>
          <p:cNvPr id="1085" name="フローチャート: 結合子 1084">
            <a:extLst>
              <a:ext uri="{FF2B5EF4-FFF2-40B4-BE49-F238E27FC236}">
                <a16:creationId xmlns:a16="http://schemas.microsoft.com/office/drawing/2014/main" id="{FDA2993F-1E88-F0C3-FE72-392C9770A6F7}"/>
              </a:ext>
            </a:extLst>
          </p:cNvPr>
          <p:cNvSpPr/>
          <p:nvPr/>
        </p:nvSpPr>
        <p:spPr bwMode="auto">
          <a:xfrm>
            <a:off x="2072680" y="1770658"/>
            <a:ext cx="159568" cy="163066"/>
          </a:xfrm>
          <a:prstGeom prst="flowChartConnector">
            <a:avLst/>
          </a:prstGeom>
          <a:solidFill>
            <a:srgbClr val="C00000"/>
          </a:solidFill>
          <a:ln w="9525" cap="flat" cmpd="sng" algn="ctr">
            <a:noFill/>
            <a:prstDash val="dash"/>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highlight>
                <a:srgbClr val="008000"/>
              </a:highlight>
              <a:latin typeface="Meiryo UI" panose="020B0604030504040204" pitchFamily="50" charset="-128"/>
              <a:ea typeface="Meiryo UI" panose="020B0604030504040204" pitchFamily="50" charset="-128"/>
            </a:endParaRPr>
          </a:p>
        </p:txBody>
      </p:sp>
      <p:cxnSp>
        <p:nvCxnSpPr>
          <p:cNvPr id="4" name="直線矢印コネクタ 3">
            <a:extLst>
              <a:ext uri="{FF2B5EF4-FFF2-40B4-BE49-F238E27FC236}">
                <a16:creationId xmlns:a16="http://schemas.microsoft.com/office/drawing/2014/main" id="{D2A626F4-432E-992F-2794-EB330F1DBFEA}"/>
              </a:ext>
            </a:extLst>
          </p:cNvPr>
          <p:cNvCxnSpPr>
            <a:cxnSpLocks/>
          </p:cNvCxnSpPr>
          <p:nvPr/>
        </p:nvCxnSpPr>
        <p:spPr>
          <a:xfrm>
            <a:off x="1928664" y="1484784"/>
            <a:ext cx="7560840" cy="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8561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75"/>
          <p:cNvSpPr txBox="1">
            <a:spLocks noChangeArrowheads="1"/>
          </p:cNvSpPr>
          <p:nvPr/>
        </p:nvSpPr>
        <p:spPr bwMode="auto">
          <a:xfrm>
            <a:off x="147638" y="764704"/>
            <a:ext cx="9610725" cy="576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tIns="72000" bIns="72000"/>
          <a:lstStyle>
            <a:lvl1pPr marL="273050" indent="-2730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177800" indent="-1778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経済面</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世界最高水準のリターン</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から生まれる業界最高割合のキャリー</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アナリストからキャリー数千万円受領</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社員は世界最高水準のリターンのファンドに投資が可能</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少なく見て</a:t>
            </a:r>
            <a:r>
              <a:rPr lang="en-US" altLang="ja-JP"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年で</a:t>
            </a:r>
            <a:r>
              <a:rPr lang="en-US" altLang="ja-JP"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40</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億円以上総収入</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も可能</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1">
              <a:spcBef>
                <a:spcPts val="400"/>
              </a:spcBef>
              <a:defRPr/>
            </a:pP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透明性がある評価基準</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360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度評価を含むフェアな評価</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チームワークを評価</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後から入った社員も実力次第で</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代表まで昇格</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するチャンス有り</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0" lvl="1" indent="0">
              <a:spcBef>
                <a:spcPts val="400"/>
              </a:spcBef>
              <a:buNone/>
              <a:defRPr/>
            </a:pP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高速に成長する事が可能</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年に</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件程度の投資経験を積める（年</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件以上投資）</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世界最高リターンを生むノウハウを得られる</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2"/>
          <p:cNvSpPr txBox="1">
            <a:spLocks noChangeArrowheads="1"/>
          </p:cNvSpPr>
          <p:nvPr/>
        </p:nvSpPr>
        <p:spPr>
          <a:xfrm>
            <a:off x="200472" y="188640"/>
            <a:ext cx="8453438" cy="252413"/>
          </a:xfrm>
          <a:prstGeom prst="rect">
            <a:avLst/>
          </a:prstGeom>
        </p:spPr>
        <p:txBody>
          <a:bodyPr/>
          <a:lstStyle/>
          <a:p>
            <a:pPr eaLnBrk="1" hangingPunct="1">
              <a:defRPr/>
            </a:pPr>
            <a:r>
              <a:rPr lang="ja-JP" altLang="en-US" b="1" kern="0" dirty="0">
                <a:latin typeface="Meiryo UI" panose="020B0604030504040204" pitchFamily="50" charset="-128"/>
                <a:ea typeface="Meiryo UI" panose="020B0604030504040204" pitchFamily="50" charset="-128"/>
                <a:cs typeface="+mj-cs"/>
              </a:rPr>
              <a:t>マラトンの</a:t>
            </a:r>
            <a:r>
              <a:rPr lang="en-US" altLang="ja-JP" b="1" kern="0" dirty="0">
                <a:latin typeface="Meiryo UI" panose="020B0604030504040204" pitchFamily="50" charset="-128"/>
                <a:ea typeface="Meiryo UI" panose="020B0604030504040204" pitchFamily="50" charset="-128"/>
                <a:cs typeface="+mj-cs"/>
              </a:rPr>
              <a:t>3</a:t>
            </a:r>
            <a:r>
              <a:rPr lang="ja-JP" altLang="en-US" b="1" kern="0" dirty="0">
                <a:latin typeface="Meiryo UI" panose="020B0604030504040204" pitchFamily="50" charset="-128"/>
                <a:ea typeface="Meiryo UI" panose="020B0604030504040204" pitchFamily="50" charset="-128"/>
                <a:cs typeface="+mj-cs"/>
              </a:rPr>
              <a:t>つの魅力</a:t>
            </a:r>
          </a:p>
        </p:txBody>
      </p:sp>
      <p:sp>
        <p:nvSpPr>
          <p:cNvPr id="2" name="正方形/長方形 1">
            <a:extLst>
              <a:ext uri="{FF2B5EF4-FFF2-40B4-BE49-F238E27FC236}">
                <a16:creationId xmlns:a16="http://schemas.microsoft.com/office/drawing/2014/main" id="{1A5E6161-3DA7-E4A1-94DE-7594402C0CA1}"/>
              </a:ext>
            </a:extLst>
          </p:cNvPr>
          <p:cNvSpPr/>
          <p:nvPr/>
        </p:nvSpPr>
        <p:spPr bwMode="auto">
          <a:xfrm>
            <a:off x="56456" y="116632"/>
            <a:ext cx="7488832" cy="6480720"/>
          </a:xfrm>
          <a:prstGeom prst="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BF89BC76-C4BC-2F56-97DB-171B64655B5C}"/>
              </a:ext>
            </a:extLst>
          </p:cNvPr>
          <p:cNvSpPr/>
          <p:nvPr/>
        </p:nvSpPr>
        <p:spPr bwMode="auto">
          <a:xfrm>
            <a:off x="208856" y="656999"/>
            <a:ext cx="9424664" cy="6201001"/>
          </a:xfrm>
          <a:prstGeom prst="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4000" dirty="0">
                <a:latin typeface="Meiryo UI" panose="020B0604030504040204" pitchFamily="50" charset="-128"/>
                <a:ea typeface="Meiryo UI" panose="020B0604030504040204" pitchFamily="50" charset="-128"/>
              </a:rPr>
              <a:t>適格機関投資家向け届け出</a:t>
            </a:r>
            <a:r>
              <a:rPr kumimoji="1" lang="ja-JP" altLang="en-US" sz="4000" b="0" i="0" u="none" strike="noStrike" normalizeH="0" dirty="0">
                <a:ln>
                  <a:noFill/>
                </a:ln>
                <a:solidFill>
                  <a:schemeClr val="tx1"/>
                </a:solidFill>
                <a:effectLst/>
                <a:latin typeface="Meiryo UI" panose="020B0604030504040204" pitchFamily="50" charset="-128"/>
                <a:ea typeface="Meiryo UI" panose="020B0604030504040204" pitchFamily="50" charset="-128"/>
              </a:rPr>
              <a:t>手続き</a:t>
            </a:r>
          </a:p>
        </p:txBody>
      </p:sp>
    </p:spTree>
    <p:extLst>
      <p:ext uri="{BB962C8B-B14F-4D97-AF65-F5344CB8AC3E}">
        <p14:creationId xmlns:p14="http://schemas.microsoft.com/office/powerpoint/2010/main" val="41159214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75"/>
          <p:cNvSpPr txBox="1">
            <a:spLocks noChangeArrowheads="1"/>
          </p:cNvSpPr>
          <p:nvPr/>
        </p:nvSpPr>
        <p:spPr bwMode="auto">
          <a:xfrm>
            <a:off x="147638" y="764704"/>
            <a:ext cx="9610725" cy="576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tIns="72000" bIns="72000"/>
          <a:lstStyle>
            <a:lvl1pPr marL="273050" indent="-2730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177800" indent="-1778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前提としての適格機関投資家</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投資家に適格機関投資家が</a:t>
            </a:r>
            <a:r>
              <a:rPr lang="en-US" altLang="ja-JP"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社</a:t>
            </a:r>
            <a:r>
              <a:rPr lang="en-US" altLang="ja-JP"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人でもいないと</a:t>
            </a:r>
            <a:r>
              <a:rPr lang="ja-JP" altLang="en-US" dirty="0">
                <a:latin typeface="Meiryo UI" panose="020B0604030504040204" pitchFamily="50" charset="-128"/>
                <a:ea typeface="Meiryo UI" panose="020B0604030504040204" pitchFamily="50" charset="-128"/>
                <a:cs typeface="Meiryo UI" panose="020B0604030504040204" pitchFamily="50" charset="-128"/>
              </a:rPr>
              <a:t>設立不可</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一社目の適格機関投資家は出来るだけ株主にする等信頼関係深い先が良い（金融機関等は当然の様にハシゴ外ししてくる為）</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914400" lvl="2" indent="0">
              <a:spcBef>
                <a:spcPts val="400"/>
              </a:spcBef>
              <a:buNone/>
              <a:defRPr/>
            </a:pP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法務・アドミ</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en-US" altLang="ja-JP" dirty="0">
                <a:latin typeface="Meiryo UI" panose="020B0604030504040204" pitchFamily="50" charset="-128"/>
                <a:ea typeface="Meiryo UI" panose="020B0604030504040204" pitchFamily="50" charset="-128"/>
                <a:cs typeface="Meiryo UI" panose="020B0604030504040204" pitchFamily="50" charset="-128"/>
              </a:rPr>
              <a:t>1st</a:t>
            </a:r>
            <a:r>
              <a:rPr lang="ja-JP" altLang="en-US" dirty="0">
                <a:latin typeface="Meiryo UI" panose="020B0604030504040204" pitchFamily="50" charset="-128"/>
                <a:ea typeface="Meiryo UI" panose="020B0604030504040204" pitchFamily="50" charset="-128"/>
                <a:cs typeface="Meiryo UI" panose="020B0604030504040204" pitchFamily="50" charset="-128"/>
              </a:rPr>
              <a:t>クローズの半年前まではリテインする事をお勧め　</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法務・アドミがチームに居ないなら外注する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marL="914400" lvl="2" indent="0">
              <a:spcBef>
                <a:spcPts val="400"/>
              </a:spcBef>
              <a:buNone/>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例）スリーファ、</a:t>
            </a:r>
            <a:r>
              <a:rPr lang="en-US" altLang="ja-JP" dirty="0">
                <a:latin typeface="Meiryo UI" panose="020B0604030504040204" pitchFamily="50" charset="-128"/>
                <a:ea typeface="Meiryo UI" panose="020B0604030504040204" pitchFamily="50" charset="-128"/>
                <a:cs typeface="Meiryo UI" panose="020B0604030504040204" pitchFamily="50" charset="-128"/>
              </a:rPr>
              <a:t>WM</a:t>
            </a:r>
            <a:r>
              <a:rPr lang="ja-JP" altLang="en-US" dirty="0">
                <a:latin typeface="Meiryo UI" panose="020B0604030504040204" pitchFamily="50" charset="-128"/>
                <a:ea typeface="Meiryo UI" panose="020B0604030504040204" pitchFamily="50" charset="-128"/>
                <a:cs typeface="Meiryo UI" panose="020B0604030504040204" pitchFamily="50" charset="-128"/>
              </a:rPr>
              <a:t>パートナーズ等</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0" lvl="1" indent="0">
              <a:spcBef>
                <a:spcPts val="400"/>
              </a:spcBef>
              <a:buNone/>
              <a:defRPr/>
            </a:pP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監査法人サーチ</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昨今人手不足に悩む監査法人が監査を受けてくれない問題</a:t>
            </a:r>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早めに監査法人サーチを行っていく事</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0" lvl="1" indent="0">
              <a:spcBef>
                <a:spcPts val="400"/>
              </a:spcBef>
              <a:buNone/>
              <a:defRPr/>
            </a:pP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トラックレコードの整理</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自身のトラックレコードは起業前（退職前）に整備すべし</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2"/>
          <p:cNvSpPr txBox="1">
            <a:spLocks noChangeArrowheads="1"/>
          </p:cNvSpPr>
          <p:nvPr/>
        </p:nvSpPr>
        <p:spPr>
          <a:xfrm>
            <a:off x="200472" y="188640"/>
            <a:ext cx="8453438" cy="252413"/>
          </a:xfrm>
          <a:prstGeom prst="rect">
            <a:avLst/>
          </a:prstGeom>
        </p:spPr>
        <p:txBody>
          <a:bodyPr/>
          <a:lstStyle/>
          <a:p>
            <a:pPr eaLnBrk="1" hangingPunct="1">
              <a:defRPr/>
            </a:pPr>
            <a:r>
              <a:rPr lang="ja-JP" altLang="en-US" b="1" kern="0" dirty="0">
                <a:latin typeface="Meiryo UI" panose="020B0604030504040204" pitchFamily="50" charset="-128"/>
                <a:ea typeface="Meiryo UI" panose="020B0604030504040204" pitchFamily="50" charset="-128"/>
                <a:cs typeface="+mj-cs"/>
              </a:rPr>
              <a:t>適格機関投資家等特例業務に関する手続き上の留意点</a:t>
            </a:r>
          </a:p>
        </p:txBody>
      </p:sp>
    </p:spTree>
    <p:extLst>
      <p:ext uri="{BB962C8B-B14F-4D97-AF65-F5344CB8AC3E}">
        <p14:creationId xmlns:p14="http://schemas.microsoft.com/office/powerpoint/2010/main" val="1336667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75"/>
          <p:cNvSpPr txBox="1">
            <a:spLocks noChangeArrowheads="1"/>
          </p:cNvSpPr>
          <p:nvPr/>
        </p:nvSpPr>
        <p:spPr bwMode="auto">
          <a:xfrm>
            <a:off x="147638" y="764704"/>
            <a:ext cx="9610725" cy="576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tIns="72000" bIns="72000"/>
          <a:lstStyle>
            <a:lvl1pPr marL="273050" indent="-2730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177800" indent="-1778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経済面</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世界最高水準のリターン</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から生まれる業界最高割合のキャリー</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アナリストからキャリー数千万円受領</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社員は世界最高水準のリターンのファンドに投資が可能</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少なく見て</a:t>
            </a:r>
            <a:r>
              <a:rPr lang="en-US" altLang="ja-JP"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年で</a:t>
            </a:r>
            <a:r>
              <a:rPr lang="en-US" altLang="ja-JP"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40</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億円以上総収入</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も可能</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1">
              <a:spcBef>
                <a:spcPts val="400"/>
              </a:spcBef>
              <a:defRPr/>
            </a:pP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透明性がある評価基準</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360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度評価を含むフェアな評価</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チームワークを評価</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後から入った社員も実力次第で</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代表まで昇格</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するチャンス有り</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0" lvl="1" indent="0">
              <a:spcBef>
                <a:spcPts val="400"/>
              </a:spcBef>
              <a:buNone/>
              <a:defRPr/>
            </a:pP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高速に成長する事が可能</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年に</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件程度の投資経験を積める（年</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件以上投資）</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世界最高リターンを生むノウハウを得られる</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2"/>
          <p:cNvSpPr txBox="1">
            <a:spLocks noChangeArrowheads="1"/>
          </p:cNvSpPr>
          <p:nvPr/>
        </p:nvSpPr>
        <p:spPr>
          <a:xfrm>
            <a:off x="200472" y="188640"/>
            <a:ext cx="8453438" cy="252413"/>
          </a:xfrm>
          <a:prstGeom prst="rect">
            <a:avLst/>
          </a:prstGeom>
        </p:spPr>
        <p:txBody>
          <a:bodyPr/>
          <a:lstStyle/>
          <a:p>
            <a:pPr eaLnBrk="1" hangingPunct="1">
              <a:defRPr/>
            </a:pPr>
            <a:r>
              <a:rPr lang="ja-JP" altLang="en-US" b="1" kern="0" dirty="0">
                <a:latin typeface="Meiryo UI" panose="020B0604030504040204" pitchFamily="50" charset="-128"/>
                <a:ea typeface="Meiryo UI" panose="020B0604030504040204" pitchFamily="50" charset="-128"/>
                <a:cs typeface="+mj-cs"/>
              </a:rPr>
              <a:t>マラトンの</a:t>
            </a:r>
            <a:r>
              <a:rPr lang="en-US" altLang="ja-JP" b="1" kern="0" dirty="0">
                <a:latin typeface="Meiryo UI" panose="020B0604030504040204" pitchFamily="50" charset="-128"/>
                <a:ea typeface="Meiryo UI" panose="020B0604030504040204" pitchFamily="50" charset="-128"/>
                <a:cs typeface="+mj-cs"/>
              </a:rPr>
              <a:t>3</a:t>
            </a:r>
            <a:r>
              <a:rPr lang="ja-JP" altLang="en-US" b="1" kern="0" dirty="0">
                <a:latin typeface="Meiryo UI" panose="020B0604030504040204" pitchFamily="50" charset="-128"/>
                <a:ea typeface="Meiryo UI" panose="020B0604030504040204" pitchFamily="50" charset="-128"/>
                <a:cs typeface="+mj-cs"/>
              </a:rPr>
              <a:t>つの魅力</a:t>
            </a:r>
          </a:p>
        </p:txBody>
      </p:sp>
      <p:sp>
        <p:nvSpPr>
          <p:cNvPr id="2" name="正方形/長方形 1">
            <a:extLst>
              <a:ext uri="{FF2B5EF4-FFF2-40B4-BE49-F238E27FC236}">
                <a16:creationId xmlns:a16="http://schemas.microsoft.com/office/drawing/2014/main" id="{1A5E6161-3DA7-E4A1-94DE-7594402C0CA1}"/>
              </a:ext>
            </a:extLst>
          </p:cNvPr>
          <p:cNvSpPr/>
          <p:nvPr/>
        </p:nvSpPr>
        <p:spPr bwMode="auto">
          <a:xfrm>
            <a:off x="56456" y="116632"/>
            <a:ext cx="7488832" cy="6480720"/>
          </a:xfrm>
          <a:prstGeom prst="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BF89BC76-C4BC-2F56-97DB-171B64655B5C}"/>
              </a:ext>
            </a:extLst>
          </p:cNvPr>
          <p:cNvSpPr/>
          <p:nvPr/>
        </p:nvSpPr>
        <p:spPr bwMode="auto">
          <a:xfrm>
            <a:off x="208856" y="656999"/>
            <a:ext cx="9424664" cy="6201001"/>
          </a:xfrm>
          <a:prstGeom prst="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4000" b="0" i="0" u="none" strike="noStrike" normalizeH="0" dirty="0">
                <a:ln>
                  <a:noFill/>
                </a:ln>
                <a:solidFill>
                  <a:schemeClr val="tx1"/>
                </a:solidFill>
                <a:effectLst/>
                <a:latin typeface="Meiryo UI" panose="020B0604030504040204" pitchFamily="50" charset="-128"/>
                <a:ea typeface="Meiryo UI" panose="020B0604030504040204" pitchFamily="50" charset="-128"/>
              </a:rPr>
              <a:t>独立・</a:t>
            </a:r>
            <a:r>
              <a:rPr lang="ja-JP" altLang="en-US" sz="4000" dirty="0">
                <a:latin typeface="Meiryo UI" panose="020B0604030504040204" pitchFamily="50" charset="-128"/>
                <a:ea typeface="Meiryo UI" panose="020B0604030504040204" pitchFamily="50" charset="-128"/>
              </a:rPr>
              <a:t>設立に伴う苦労した点</a:t>
            </a:r>
            <a:endParaRPr kumimoji="1" lang="ja-JP" altLang="en-US" sz="4000" b="0" i="0" u="none"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06657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75">
            <a:extLst>
              <a:ext uri="{FF2B5EF4-FFF2-40B4-BE49-F238E27FC236}">
                <a16:creationId xmlns:a16="http://schemas.microsoft.com/office/drawing/2014/main" id="{63027F93-ECEF-D664-CBF9-A09795A3093D}"/>
              </a:ext>
            </a:extLst>
          </p:cNvPr>
          <p:cNvSpPr txBox="1">
            <a:spLocks noChangeArrowheads="1"/>
          </p:cNvSpPr>
          <p:nvPr/>
        </p:nvSpPr>
        <p:spPr bwMode="auto">
          <a:xfrm>
            <a:off x="147638" y="764704"/>
            <a:ext cx="9610725" cy="576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tIns="72000" bIns="72000"/>
          <a:lstStyle>
            <a:lvl1pPr marL="273050" indent="-2730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177800" indent="-1778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marL="0" indent="0">
              <a:spcBef>
                <a:spcPts val="400"/>
              </a:spcBef>
              <a:buNone/>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長期的な成長を考え大手資本を入れない事にこだわった結果苦労しました</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ファンドレイズ</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完全に外部の個人の独立系ファンドの１社目の投資家として出資する金融機関は</a:t>
            </a:r>
            <a:r>
              <a:rPr lang="en-US" altLang="ja-JP" dirty="0">
                <a:latin typeface="Meiryo UI" panose="020B0604030504040204" pitchFamily="50" charset="-128"/>
                <a:ea typeface="Meiryo UI" panose="020B0604030504040204" pitchFamily="50" charset="-128"/>
                <a:cs typeface="Meiryo UI" panose="020B0604030504040204" pitchFamily="50" charset="-128"/>
              </a:rPr>
              <a:t>”</a:t>
            </a:r>
            <a:r>
              <a:rPr lang="ja-JP" altLang="en-US" dirty="0">
                <a:latin typeface="Meiryo UI" panose="020B0604030504040204" pitchFamily="50" charset="-128"/>
                <a:ea typeface="Meiryo UI" panose="020B0604030504040204" pitchFamily="50" charset="-128"/>
                <a:cs typeface="Meiryo UI" panose="020B0604030504040204" pitchFamily="50" charset="-128"/>
              </a:rPr>
              <a:t>ほぼ</a:t>
            </a:r>
            <a:r>
              <a:rPr lang="en-US" altLang="ja-JP" dirty="0">
                <a:latin typeface="Meiryo UI" panose="020B0604030504040204" pitchFamily="50" charset="-128"/>
                <a:ea typeface="Meiryo UI" panose="020B0604030504040204" pitchFamily="50" charset="-128"/>
                <a:cs typeface="Meiryo UI" panose="020B0604030504040204" pitchFamily="50" charset="-128"/>
              </a:rPr>
              <a:t>”</a:t>
            </a:r>
            <a:r>
              <a:rPr lang="ja-JP" altLang="en-US" dirty="0">
                <a:latin typeface="Meiryo UI" panose="020B0604030504040204" pitchFamily="50" charset="-128"/>
                <a:ea typeface="Meiryo UI" panose="020B0604030504040204" pitchFamily="50" charset="-128"/>
                <a:cs typeface="Meiryo UI" panose="020B0604030504040204" pitchFamily="50" charset="-128"/>
              </a:rPr>
              <a:t>無い</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金融機関以外の投資家は</a:t>
            </a:r>
            <a:r>
              <a:rPr lang="en-US" altLang="ja-JP" dirty="0">
                <a:latin typeface="Meiryo UI" panose="020B0604030504040204" pitchFamily="50" charset="-128"/>
                <a:ea typeface="Meiryo UI" panose="020B0604030504040204" pitchFamily="50" charset="-128"/>
                <a:cs typeface="Meiryo UI" panose="020B0604030504040204" pitchFamily="50" charset="-128"/>
              </a:rPr>
              <a:t>1</a:t>
            </a:r>
            <a:r>
              <a:rPr lang="ja-JP" altLang="en-US" dirty="0">
                <a:latin typeface="Meiryo UI" panose="020B0604030504040204" pitchFamily="50" charset="-128"/>
                <a:ea typeface="Meiryo UI" panose="020B0604030504040204" pitchFamily="50" charset="-128"/>
                <a:cs typeface="Meiryo UI" panose="020B0604030504040204" pitchFamily="50" charset="-128"/>
              </a:rPr>
              <a:t>社</a:t>
            </a:r>
            <a:r>
              <a:rPr lang="en-US" altLang="ja-JP" dirty="0">
                <a:latin typeface="Meiryo UI" panose="020B0604030504040204" pitchFamily="50" charset="-128"/>
                <a:ea typeface="Meiryo UI" panose="020B0604030504040204" pitchFamily="50" charset="-128"/>
                <a:cs typeface="Meiryo UI" panose="020B0604030504040204" pitchFamily="50" charset="-128"/>
              </a:rPr>
              <a:t>/</a:t>
            </a:r>
            <a:r>
              <a:rPr lang="ja-JP" altLang="en-US" dirty="0">
                <a:latin typeface="Meiryo UI" panose="020B0604030504040204" pitchFamily="50" charset="-128"/>
                <a:ea typeface="Meiryo UI" panose="020B0604030504040204" pitchFamily="50" charset="-128"/>
                <a:cs typeface="Meiryo UI" panose="020B0604030504040204" pitchFamily="50" charset="-128"/>
              </a:rPr>
              <a:t>人１－２億円程度と規模になりずらく工数がかかる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marL="914400" lvl="2" indent="0">
              <a:spcBef>
                <a:spcPts val="400"/>
              </a:spcBef>
              <a:buNone/>
              <a:defRPr/>
            </a:pP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チームアップ</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前職の足を引っ張らない様に、引き抜きは</a:t>
            </a:r>
            <a:r>
              <a:rPr lang="en-US" altLang="ja-JP" dirty="0">
                <a:latin typeface="Meiryo UI" panose="020B0604030504040204" pitchFamily="50" charset="-128"/>
                <a:ea typeface="Meiryo UI" panose="020B0604030504040204" pitchFamily="50" charset="-128"/>
                <a:cs typeface="Meiryo UI" panose="020B0604030504040204" pitchFamily="50" charset="-128"/>
              </a:rPr>
              <a:t>0</a:t>
            </a:r>
            <a:r>
              <a:rPr lang="ja-JP" altLang="en-US" dirty="0">
                <a:latin typeface="Meiryo UI" panose="020B0604030504040204" pitchFamily="50" charset="-128"/>
                <a:ea typeface="Meiryo UI" panose="020B0604030504040204" pitchFamily="50" charset="-128"/>
                <a:cs typeface="Meiryo UI" panose="020B0604030504040204" pitchFamily="50" charset="-128"/>
              </a:rPr>
              <a:t>で立ち上げた点</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ファンドレイズの不確実性からサラリーマン環境に慣れたメンバーが離脱</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marL="914400" lvl="2" indent="0">
              <a:spcBef>
                <a:spcPts val="400"/>
              </a:spcBef>
              <a:buNone/>
              <a:defRPr/>
            </a:pP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ニワトリタマゴ問題</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ファンドレイズが確定しないから前職をやめれないメンバーが居てコミットできない、メンバーがコミットできないのでファンドレイズできない問題。</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リスクを取れるメンバーでないと個人でのレイズは難しい</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2"/>
          <p:cNvSpPr txBox="1">
            <a:spLocks noChangeArrowheads="1"/>
          </p:cNvSpPr>
          <p:nvPr/>
        </p:nvSpPr>
        <p:spPr>
          <a:xfrm>
            <a:off x="200472" y="188640"/>
            <a:ext cx="8453438" cy="252413"/>
          </a:xfrm>
          <a:prstGeom prst="rect">
            <a:avLst/>
          </a:prstGeom>
        </p:spPr>
        <p:txBody>
          <a:bodyPr/>
          <a:lstStyle/>
          <a:p>
            <a:pPr eaLnBrk="1" hangingPunct="1">
              <a:defRPr/>
            </a:pPr>
            <a:r>
              <a:rPr lang="ja-JP" altLang="en-US" b="1" kern="0" dirty="0">
                <a:latin typeface="Meiryo UI" panose="020B0604030504040204" pitchFamily="50" charset="-128"/>
                <a:ea typeface="Meiryo UI" panose="020B0604030504040204" pitchFamily="50" charset="-128"/>
                <a:cs typeface="+mj-cs"/>
              </a:rPr>
              <a:t>苦労した点：ファンドレイズとチームアップ</a:t>
            </a:r>
          </a:p>
        </p:txBody>
      </p:sp>
    </p:spTree>
    <p:extLst>
      <p:ext uri="{BB962C8B-B14F-4D97-AF65-F5344CB8AC3E}">
        <p14:creationId xmlns:p14="http://schemas.microsoft.com/office/powerpoint/2010/main" val="148895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75"/>
          <p:cNvSpPr txBox="1">
            <a:spLocks noChangeArrowheads="1"/>
          </p:cNvSpPr>
          <p:nvPr/>
        </p:nvSpPr>
        <p:spPr bwMode="auto">
          <a:xfrm>
            <a:off x="147638" y="764704"/>
            <a:ext cx="9610725" cy="576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tIns="72000" bIns="72000"/>
          <a:lstStyle>
            <a:lvl1pPr marL="273050" indent="-2730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177800" indent="-1778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経済面</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世界最高水準のリターン</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から生まれる業界最高割合のキャリー</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アナリストからキャリー数千万円受領</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社員は世界最高水準のリターンのファンドに投資が可能</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少なく見て</a:t>
            </a:r>
            <a:r>
              <a:rPr lang="en-US" altLang="ja-JP"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年で</a:t>
            </a:r>
            <a:r>
              <a:rPr lang="en-US" altLang="ja-JP"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40</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億円以上総収入</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も可能</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1">
              <a:spcBef>
                <a:spcPts val="400"/>
              </a:spcBef>
              <a:defRPr/>
            </a:pP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透明性がある評価基準</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360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度評価を含むフェアな評価</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チームワークを評価</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後から入った社員も実力次第で</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代表まで昇格</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するチャンス有り</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0" lvl="1" indent="0">
              <a:spcBef>
                <a:spcPts val="400"/>
              </a:spcBef>
              <a:buNone/>
              <a:defRPr/>
            </a:pP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高速に成長する事が可能</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年に</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件程度の投資経験を積める（年</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件以上投資）</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世界最高リターンを生むノウハウを得られる</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2"/>
          <p:cNvSpPr txBox="1">
            <a:spLocks noChangeArrowheads="1"/>
          </p:cNvSpPr>
          <p:nvPr/>
        </p:nvSpPr>
        <p:spPr>
          <a:xfrm>
            <a:off x="200472" y="188640"/>
            <a:ext cx="8453438" cy="252413"/>
          </a:xfrm>
          <a:prstGeom prst="rect">
            <a:avLst/>
          </a:prstGeom>
        </p:spPr>
        <p:txBody>
          <a:bodyPr/>
          <a:lstStyle/>
          <a:p>
            <a:pPr eaLnBrk="1" hangingPunct="1">
              <a:defRPr/>
            </a:pPr>
            <a:r>
              <a:rPr lang="ja-JP" altLang="en-US" b="1" kern="0" dirty="0">
                <a:latin typeface="Meiryo UI" panose="020B0604030504040204" pitchFamily="50" charset="-128"/>
                <a:ea typeface="Meiryo UI" panose="020B0604030504040204" pitchFamily="50" charset="-128"/>
                <a:cs typeface="+mj-cs"/>
              </a:rPr>
              <a:t>マラトンの</a:t>
            </a:r>
            <a:r>
              <a:rPr lang="en-US" altLang="ja-JP" b="1" kern="0" dirty="0">
                <a:latin typeface="Meiryo UI" panose="020B0604030504040204" pitchFamily="50" charset="-128"/>
                <a:ea typeface="Meiryo UI" panose="020B0604030504040204" pitchFamily="50" charset="-128"/>
                <a:cs typeface="+mj-cs"/>
              </a:rPr>
              <a:t>3</a:t>
            </a:r>
            <a:r>
              <a:rPr lang="ja-JP" altLang="en-US" b="1" kern="0" dirty="0">
                <a:latin typeface="Meiryo UI" panose="020B0604030504040204" pitchFamily="50" charset="-128"/>
                <a:ea typeface="Meiryo UI" panose="020B0604030504040204" pitchFamily="50" charset="-128"/>
                <a:cs typeface="+mj-cs"/>
              </a:rPr>
              <a:t>つの魅力</a:t>
            </a:r>
          </a:p>
        </p:txBody>
      </p:sp>
      <p:sp>
        <p:nvSpPr>
          <p:cNvPr id="2" name="正方形/長方形 1">
            <a:extLst>
              <a:ext uri="{FF2B5EF4-FFF2-40B4-BE49-F238E27FC236}">
                <a16:creationId xmlns:a16="http://schemas.microsoft.com/office/drawing/2014/main" id="{1A5E6161-3DA7-E4A1-94DE-7594402C0CA1}"/>
              </a:ext>
            </a:extLst>
          </p:cNvPr>
          <p:cNvSpPr/>
          <p:nvPr/>
        </p:nvSpPr>
        <p:spPr bwMode="auto">
          <a:xfrm>
            <a:off x="56456" y="116632"/>
            <a:ext cx="7488832" cy="6480720"/>
          </a:xfrm>
          <a:prstGeom prst="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BF89BC76-C4BC-2F56-97DB-171B64655B5C}"/>
              </a:ext>
            </a:extLst>
          </p:cNvPr>
          <p:cNvSpPr/>
          <p:nvPr/>
        </p:nvSpPr>
        <p:spPr bwMode="auto">
          <a:xfrm>
            <a:off x="208856" y="656999"/>
            <a:ext cx="9424664" cy="6201001"/>
          </a:xfrm>
          <a:prstGeom prst="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en-US" altLang="ja-JP" sz="4000" b="0" i="0" u="none" strike="noStrike" normalizeH="0" dirty="0">
                <a:ln>
                  <a:noFill/>
                </a:ln>
                <a:solidFill>
                  <a:schemeClr val="tx1"/>
                </a:solidFill>
                <a:effectLst/>
                <a:latin typeface="Meiryo UI" panose="020B0604030504040204" pitchFamily="50" charset="-128"/>
                <a:ea typeface="Meiryo UI" panose="020B0604030504040204" pitchFamily="50" charset="-128"/>
              </a:rPr>
              <a:t>PE</a:t>
            </a:r>
            <a:r>
              <a:rPr kumimoji="1" lang="ja-JP" altLang="en-US" sz="4000" b="0" i="0" u="none" strike="noStrike" normalizeH="0" dirty="0">
                <a:ln>
                  <a:noFill/>
                </a:ln>
                <a:solidFill>
                  <a:schemeClr val="tx1"/>
                </a:solidFill>
                <a:effectLst/>
                <a:latin typeface="Meiryo UI" panose="020B0604030504040204" pitchFamily="50" charset="-128"/>
                <a:ea typeface="Meiryo UI" panose="020B0604030504040204" pitchFamily="50" charset="-128"/>
              </a:rPr>
              <a:t>ファンド独立・設立のアドバイス</a:t>
            </a:r>
          </a:p>
        </p:txBody>
      </p:sp>
    </p:spTree>
    <p:extLst>
      <p:ext uri="{BB962C8B-B14F-4D97-AF65-F5344CB8AC3E}">
        <p14:creationId xmlns:p14="http://schemas.microsoft.com/office/powerpoint/2010/main" val="5800468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75">
            <a:extLst>
              <a:ext uri="{FF2B5EF4-FFF2-40B4-BE49-F238E27FC236}">
                <a16:creationId xmlns:a16="http://schemas.microsoft.com/office/drawing/2014/main" id="{63027F93-ECEF-D664-CBF9-A09795A3093D}"/>
              </a:ext>
            </a:extLst>
          </p:cNvPr>
          <p:cNvSpPr txBox="1">
            <a:spLocks noChangeArrowheads="1"/>
          </p:cNvSpPr>
          <p:nvPr/>
        </p:nvSpPr>
        <p:spPr bwMode="auto">
          <a:xfrm>
            <a:off x="147638" y="764704"/>
            <a:ext cx="9610725" cy="576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tIns="72000" bIns="72000"/>
          <a:lstStyle>
            <a:lvl1pPr marL="273050" indent="-2730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177800" indent="-1778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中小機構等の</a:t>
            </a:r>
            <a:r>
              <a:rPr lang="en-US" altLang="ja-JP" sz="2400" b="1" dirty="0">
                <a:latin typeface="Meiryo UI" panose="020B0604030504040204" pitchFamily="50" charset="-128"/>
                <a:ea typeface="Meiryo UI" panose="020B0604030504040204" pitchFamily="50" charset="-128"/>
                <a:cs typeface="Meiryo UI" panose="020B0604030504040204" pitchFamily="50" charset="-128"/>
              </a:rPr>
              <a:t>EMP</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（初号ファンド支援機関）は頼りになりづらい？</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中小機構には毎年数十社の</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PE</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ファンドの申込が有るそう</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通常金融機関の投資コミットが無いと先に勧めない傾向</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当然金融機関のコミットが有るはずはない</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東京都の</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EMP</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等も当然金融機関が入っているかを重視</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914400" lvl="2" indent="0">
              <a:spcBef>
                <a:spcPts val="400"/>
              </a:spcBef>
              <a:buNone/>
              <a:defRPr/>
            </a:pP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チームアップ？</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ファンド</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号立上げにジョインをしたいファンド経験者は豊富。ただし、自身が初号ファンドでファンドレイズできる人は皆無、創業者</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名にレイズの負担が集中</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ファンドレイズの為に必要なチームアップだが、レイズ出来るかの不安で誰も正式に退職せずにチームアップできないから投資家が投資してくれないで失敗するファンドが殆ど（</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8-9</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割の</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号ファンドレイズは失敗に終わる）</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2"/>
          <p:cNvSpPr txBox="1">
            <a:spLocks noChangeArrowheads="1"/>
          </p:cNvSpPr>
          <p:nvPr/>
        </p:nvSpPr>
        <p:spPr>
          <a:xfrm>
            <a:off x="200472" y="188640"/>
            <a:ext cx="8453438" cy="252413"/>
          </a:xfrm>
          <a:prstGeom prst="rect">
            <a:avLst/>
          </a:prstGeom>
        </p:spPr>
        <p:txBody>
          <a:bodyPr/>
          <a:lstStyle/>
          <a:p>
            <a:pPr eaLnBrk="1" hangingPunct="1">
              <a:defRPr/>
            </a:pPr>
            <a:r>
              <a:rPr lang="ja-JP" altLang="en-US" b="1" kern="0" dirty="0">
                <a:latin typeface="Meiryo UI" panose="020B0604030504040204" pitchFamily="50" charset="-128"/>
                <a:ea typeface="Meiryo UI" panose="020B0604030504040204" pitchFamily="50" charset="-128"/>
                <a:cs typeface="+mj-cs"/>
              </a:rPr>
              <a:t>個人だけでの</a:t>
            </a:r>
            <a:r>
              <a:rPr lang="en-US" altLang="ja-JP" b="1" kern="0" dirty="0">
                <a:latin typeface="Meiryo UI" panose="020B0604030504040204" pitchFamily="50" charset="-128"/>
                <a:ea typeface="Meiryo UI" panose="020B0604030504040204" pitchFamily="50" charset="-128"/>
                <a:cs typeface="+mj-cs"/>
              </a:rPr>
              <a:t>PE</a:t>
            </a:r>
            <a:r>
              <a:rPr lang="ja-JP" altLang="en-US" b="1" kern="0" dirty="0">
                <a:latin typeface="Meiryo UI" panose="020B0604030504040204" pitchFamily="50" charset="-128"/>
                <a:ea typeface="Meiryo UI" panose="020B0604030504040204" pitchFamily="50" charset="-128"/>
                <a:cs typeface="+mj-cs"/>
              </a:rPr>
              <a:t>ファンド設立はいばらの道</a:t>
            </a:r>
          </a:p>
        </p:txBody>
      </p:sp>
    </p:spTree>
    <p:extLst>
      <p:ext uri="{BB962C8B-B14F-4D97-AF65-F5344CB8AC3E}">
        <p14:creationId xmlns:p14="http://schemas.microsoft.com/office/powerpoint/2010/main" val="16431536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75">
            <a:extLst>
              <a:ext uri="{FF2B5EF4-FFF2-40B4-BE49-F238E27FC236}">
                <a16:creationId xmlns:a16="http://schemas.microsoft.com/office/drawing/2014/main" id="{63027F93-ECEF-D664-CBF9-A09795A3093D}"/>
              </a:ext>
            </a:extLst>
          </p:cNvPr>
          <p:cNvSpPr txBox="1">
            <a:spLocks noChangeArrowheads="1"/>
          </p:cNvSpPr>
          <p:nvPr/>
        </p:nvSpPr>
        <p:spPr bwMode="auto">
          <a:xfrm>
            <a:off x="147638" y="764704"/>
            <a:ext cx="9610725" cy="576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tIns="72000" bIns="72000"/>
          <a:lstStyle>
            <a:lvl1pPr marL="273050" indent="-2730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177800" indent="-1778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marL="0" indent="0">
              <a:spcBef>
                <a:spcPts val="400"/>
              </a:spcBef>
              <a:buNone/>
              <a:defRPr/>
            </a:pPr>
            <a:r>
              <a:rPr lang="ja-JP" altLang="en-US" sz="2400" i="1" dirty="0">
                <a:latin typeface="Meiryo UI" panose="020B0604030504040204" pitchFamily="50" charset="-128"/>
                <a:ea typeface="Meiryo UI" panose="020B0604030504040204" pitchFamily="50" charset="-128"/>
                <a:cs typeface="Meiryo UI" panose="020B0604030504040204" pitchFamily="50" charset="-128"/>
              </a:rPr>
              <a:t>自身にトップクラスのトラックレコードが有る場合に、</a:t>
            </a:r>
            <a:r>
              <a:rPr lang="ja-JP" altLang="en-US" sz="2400" b="1" u="sng" dirty="0">
                <a:latin typeface="Meiryo UI" panose="020B0604030504040204" pitchFamily="50" charset="-128"/>
                <a:ea typeface="Meiryo UI" panose="020B0604030504040204" pitchFamily="50" charset="-128"/>
                <a:cs typeface="Meiryo UI" panose="020B0604030504040204" pitchFamily="50" charset="-128"/>
              </a:rPr>
              <a:t>信頼性</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並びに</a:t>
            </a:r>
            <a:r>
              <a:rPr lang="ja-JP" altLang="en-US" sz="2400" b="1" u="sng" dirty="0">
                <a:latin typeface="Meiryo UI" panose="020B0604030504040204" pitchFamily="50" charset="-128"/>
                <a:ea typeface="Meiryo UI" panose="020B0604030504040204" pitchFamily="50" charset="-128"/>
                <a:cs typeface="Meiryo UI" panose="020B0604030504040204" pitchFamily="50" charset="-128"/>
              </a:rPr>
              <a:t>シードマネー</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を得る事でチームアップを可能にしファンドレイズの確実性を各段に高める手法</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b="1" dirty="0">
                <a:latin typeface="Meiryo UI" panose="020B0604030504040204" pitchFamily="50" charset="-128"/>
                <a:ea typeface="Meiryo UI" panose="020B0604030504040204" pitchFamily="50" charset="-128"/>
                <a:cs typeface="Meiryo UI" panose="020B0604030504040204" pitchFamily="50" charset="-128"/>
              </a:rPr>
              <a:t>有名なシニアの活用</a:t>
            </a:r>
            <a:r>
              <a:rPr lang="ja-JP" altLang="en-US"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marL="965200" lvl="2" indent="-95250">
              <a:spcBef>
                <a:spcPts val="400"/>
              </a:spcBef>
              <a:buNone/>
              <a:defRPr/>
            </a:pPr>
            <a:r>
              <a:rPr lang="ja-JP" altLang="en-US" sz="1800" dirty="0">
                <a:latin typeface="Meiryo UI" panose="020B0604030504040204" pitchFamily="50" charset="-128"/>
                <a:ea typeface="Meiryo UI" panose="020B0604030504040204" pitchFamily="50" charset="-128"/>
                <a:cs typeface="Meiryo UI" panose="020B0604030504040204" pitchFamily="50" charset="-128"/>
              </a:rPr>
              <a:t>役員にファンド業界の有名なシニアな人材を入れ、レイズも依頼（株も</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割～</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割以上？を持ってもらう事になりがち。）</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startAt="2"/>
              <a:defRPr/>
            </a:pPr>
            <a:r>
              <a:rPr lang="ja-JP" altLang="en-US" b="1" dirty="0">
                <a:latin typeface="Meiryo UI" panose="020B0604030504040204" pitchFamily="50" charset="-128"/>
                <a:ea typeface="Meiryo UI" panose="020B0604030504040204" pitchFamily="50" charset="-128"/>
                <a:cs typeface="Meiryo UI" panose="020B0604030504040204" pitchFamily="50" charset="-128"/>
              </a:rPr>
              <a:t>上場企業・金融機関による出資を得る</a:t>
            </a:r>
            <a:r>
              <a:rPr lang="ja-JP" altLang="en-US"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marL="965200" lvl="2" indent="-95250">
              <a:spcBef>
                <a:spcPts val="400"/>
              </a:spcBef>
              <a:buNone/>
              <a:defRPr/>
            </a:pPr>
            <a:r>
              <a:rPr lang="ja-JP" altLang="en-US" sz="1800" dirty="0">
                <a:latin typeface="Meiryo UI" panose="020B0604030504040204" pitchFamily="50" charset="-128"/>
                <a:ea typeface="Meiryo UI" panose="020B0604030504040204" pitchFamily="50" charset="-128"/>
                <a:cs typeface="Meiryo UI" panose="020B0604030504040204" pitchFamily="50" charset="-128"/>
              </a:rPr>
              <a:t>株主に上場企業、金融機関を入れる、又は、最初から上場企業にファンド設立を提案する（長期的には足を引っ張られるリスクも）</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startAt="2"/>
              <a:defRPr/>
            </a:pP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startAt="2"/>
              <a:defRPr/>
            </a:pPr>
            <a:r>
              <a:rPr lang="ja-JP" altLang="en-US" b="1" dirty="0">
                <a:latin typeface="Meiryo UI" panose="020B0604030504040204" pitchFamily="50" charset="-128"/>
                <a:ea typeface="Meiryo UI" panose="020B0604030504040204" pitchFamily="50" charset="-128"/>
                <a:cs typeface="Meiryo UI" panose="020B0604030504040204" pitchFamily="50" charset="-128"/>
              </a:rPr>
              <a:t>既存の在籍会社へ提案</a:t>
            </a:r>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a:p>
            <a:pPr marL="965200" lvl="2" indent="-95250">
              <a:spcBef>
                <a:spcPts val="400"/>
              </a:spcBef>
              <a:buNone/>
              <a:defRPr/>
            </a:pPr>
            <a:r>
              <a:rPr lang="ja-JP" altLang="en-US" sz="1800" dirty="0">
                <a:latin typeface="Meiryo UI" panose="020B0604030504040204" pitchFamily="50" charset="-128"/>
                <a:ea typeface="Meiryo UI" panose="020B0604030504040204" pitchFamily="50" charset="-128"/>
                <a:cs typeface="Meiryo UI" panose="020B0604030504040204" pitchFamily="50" charset="-128"/>
              </a:rPr>
              <a:t>商社等所属会社に一定の信頼を得ているなら、所属先にファンド創設を提案する（当然株式の半数以上を握られる長期的には足を引っ張られるリスク）</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startAt="2"/>
              <a:defRPr/>
            </a:pPr>
            <a:endParaRPr lang="ja-JP" altLang="en-US" sz="1100" b="1" dirty="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400"/>
              </a:spcBef>
              <a:buNone/>
              <a:defRPr/>
            </a:pPr>
            <a:r>
              <a:rPr lang="ja-JP" altLang="en-US" b="1" dirty="0">
                <a:latin typeface="Meiryo UI" panose="020B0604030504040204" pitchFamily="50" charset="-128"/>
                <a:ea typeface="Meiryo UI" panose="020B0604030504040204" pitchFamily="50" charset="-128"/>
                <a:cs typeface="Meiryo UI" panose="020B0604030504040204" pitchFamily="50" charset="-128"/>
              </a:rPr>
              <a:t>その他</a:t>
            </a:r>
            <a:r>
              <a:rPr lang="en-US" altLang="ja-JP" b="1" dirty="0">
                <a:latin typeface="Meiryo UI" panose="020B0604030504040204" pitchFamily="50" charset="-128"/>
                <a:ea typeface="Meiryo UI" panose="020B0604030504040204" pitchFamily="50" charset="-128"/>
                <a:cs typeface="Meiryo UI" panose="020B0604030504040204" pitchFamily="50" charset="-128"/>
              </a:rPr>
              <a:t>	</a:t>
            </a:r>
            <a:r>
              <a:rPr lang="ja-JP" altLang="en-US" b="1" dirty="0">
                <a:latin typeface="Meiryo UI" panose="020B0604030504040204" pitchFamily="50" charset="-128"/>
                <a:ea typeface="Meiryo UI" panose="020B0604030504040204" pitchFamily="50" charset="-128"/>
                <a:cs typeface="Meiryo UI" panose="020B0604030504040204" pitchFamily="50" charset="-128"/>
              </a:rPr>
              <a:t>：個人マネーを馬鹿にしない</a:t>
            </a:r>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a:p>
            <a:pPr marL="965200" lvl="2" indent="-95250">
              <a:spcBef>
                <a:spcPts val="400"/>
              </a:spcBef>
              <a:buNone/>
              <a:defRPr/>
            </a:pPr>
            <a:r>
              <a:rPr lang="ja-JP" altLang="en-US" sz="1800" dirty="0">
                <a:latin typeface="Meiryo UI" panose="020B0604030504040204" pitchFamily="50" charset="-128"/>
                <a:ea typeface="Meiryo UI" panose="020B0604030504040204" pitchFamily="50" charset="-128"/>
                <a:cs typeface="Meiryo UI" panose="020B0604030504040204" pitchFamily="50" charset="-128"/>
              </a:rPr>
              <a:t>１－３が嫌なら金融機関よりも個人のファミリーオフィス等に頼った方が現実的。</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a:p>
            <a:pPr marL="965200" lvl="2" indent="-95250">
              <a:spcBef>
                <a:spcPts val="400"/>
              </a:spcBef>
              <a:buNone/>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a:t>
            </a:r>
            <a:r>
              <a:rPr lang="ja-JP" altLang="en-US"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その為には一にも二にもトラックレコード</a:t>
            </a:r>
            <a:endParaRPr lang="en-US" altLang="ja-JP"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startAt="2"/>
              <a:defRPr/>
            </a:pPr>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400"/>
              </a:spcBef>
              <a:buNone/>
              <a:defRPr/>
            </a:pP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400"/>
              </a:spcBef>
              <a:buNone/>
              <a:defRPr/>
            </a:pP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2"/>
          <p:cNvSpPr txBox="1">
            <a:spLocks noChangeArrowheads="1"/>
          </p:cNvSpPr>
          <p:nvPr/>
        </p:nvSpPr>
        <p:spPr>
          <a:xfrm>
            <a:off x="200472" y="188640"/>
            <a:ext cx="8453438" cy="252413"/>
          </a:xfrm>
          <a:prstGeom prst="rect">
            <a:avLst/>
          </a:prstGeom>
        </p:spPr>
        <p:txBody>
          <a:bodyPr/>
          <a:lstStyle/>
          <a:p>
            <a:pPr eaLnBrk="1" hangingPunct="1">
              <a:defRPr/>
            </a:pPr>
            <a:r>
              <a:rPr lang="ja-JP" altLang="en-US" b="1" kern="0" dirty="0">
                <a:latin typeface="Meiryo UI" panose="020B0604030504040204" pitchFamily="50" charset="-128"/>
                <a:ea typeface="Meiryo UI" panose="020B0604030504040204" pitchFamily="50" charset="-128"/>
                <a:cs typeface="+mj-cs"/>
              </a:rPr>
              <a:t>ファンド創設の為のソリューション</a:t>
            </a:r>
          </a:p>
        </p:txBody>
      </p:sp>
    </p:spTree>
    <p:extLst>
      <p:ext uri="{BB962C8B-B14F-4D97-AF65-F5344CB8AC3E}">
        <p14:creationId xmlns:p14="http://schemas.microsoft.com/office/powerpoint/2010/main" val="12303318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200472" y="188640"/>
            <a:ext cx="8453438" cy="252413"/>
          </a:xfrm>
          <a:prstGeom prst="rect">
            <a:avLst/>
          </a:prstGeom>
        </p:spPr>
        <p:txBody>
          <a:bodyPr/>
          <a:lstStyle/>
          <a:p>
            <a:pPr eaLnBrk="1" hangingPunct="1">
              <a:defRPr/>
            </a:pPr>
            <a:r>
              <a:rPr lang="ja-JP" altLang="en-US" b="1" kern="0" dirty="0">
                <a:latin typeface="Meiryo UI" panose="020B0604030504040204" pitchFamily="50" charset="-128"/>
                <a:ea typeface="Meiryo UI" panose="020B0604030504040204" pitchFamily="50" charset="-128"/>
                <a:cs typeface="+mj-cs"/>
              </a:rPr>
              <a:t>過去</a:t>
            </a:r>
            <a:r>
              <a:rPr lang="en-US" altLang="ja-JP" b="1" kern="0" dirty="0">
                <a:latin typeface="Meiryo UI" panose="020B0604030504040204" pitchFamily="50" charset="-128"/>
                <a:ea typeface="Meiryo UI" panose="020B0604030504040204" pitchFamily="50" charset="-128"/>
                <a:cs typeface="+mj-cs"/>
              </a:rPr>
              <a:t>10</a:t>
            </a:r>
            <a:r>
              <a:rPr lang="ja-JP" altLang="en-US" b="1" kern="0" dirty="0">
                <a:latin typeface="Meiryo UI" panose="020B0604030504040204" pitchFamily="50" charset="-128"/>
                <a:ea typeface="Meiryo UI" panose="020B0604030504040204" pitchFamily="50" charset="-128"/>
                <a:cs typeface="+mj-cs"/>
              </a:rPr>
              <a:t>年で設立された個人起源ファンドの設立背景</a:t>
            </a:r>
          </a:p>
        </p:txBody>
      </p:sp>
      <p:pic>
        <p:nvPicPr>
          <p:cNvPr id="3" name="Picture 8" descr="D Capital 株式会社のプレスリリース｜PR TIMES">
            <a:extLst>
              <a:ext uri="{FF2B5EF4-FFF2-40B4-BE49-F238E27FC236}">
                <a16:creationId xmlns:a16="http://schemas.microsoft.com/office/drawing/2014/main" id="{21C3AECB-33F1-6C48-A860-32B84DF6477A}"/>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4473181" y="2492896"/>
            <a:ext cx="1180600" cy="586396"/>
          </a:xfrm>
          <a:prstGeom prst="rect">
            <a:avLst/>
          </a:prstGeom>
          <a:noFill/>
          <a:extLst>
            <a:ext uri="{909E8E84-426E-40DD-AFC4-6F175D3DCCD1}">
              <a14:hiddenFill xmlns:a14="http://schemas.microsoft.com/office/drawing/2010/main">
                <a:solidFill>
                  <a:srgbClr val="FFFFFF"/>
                </a:solidFill>
              </a14:hiddenFill>
            </a:ext>
          </a:extLst>
        </p:spPr>
      </p:pic>
      <p:sp>
        <p:nvSpPr>
          <p:cNvPr id="116" name="正方形/長方形 115">
            <a:extLst>
              <a:ext uri="{FF2B5EF4-FFF2-40B4-BE49-F238E27FC236}">
                <a16:creationId xmlns:a16="http://schemas.microsoft.com/office/drawing/2014/main" id="{72BA68C5-09DB-656B-8C20-CBDEC5CB3FC7}"/>
              </a:ext>
            </a:extLst>
          </p:cNvPr>
          <p:cNvSpPr/>
          <p:nvPr/>
        </p:nvSpPr>
        <p:spPr bwMode="auto">
          <a:xfrm>
            <a:off x="3584847" y="1772480"/>
            <a:ext cx="2807739" cy="586396"/>
          </a:xfrm>
          <a:prstGeom prst="rect">
            <a:avLst/>
          </a:prstGeom>
          <a:solidFill>
            <a:schemeClr val="accent6">
              <a:lumMod val="50000"/>
            </a:schemeClr>
          </a:solidFill>
          <a:ln w="9525" cap="flat" cmpd="sng" algn="ctr">
            <a:noFill/>
            <a:prstDash val="dash"/>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1400" b="1" dirty="0">
                <a:solidFill>
                  <a:schemeClr val="bg1"/>
                </a:solidFill>
                <a:latin typeface="Meiryo UI" panose="020B0604030504040204" pitchFamily="50" charset="-128"/>
                <a:ea typeface="Meiryo UI" panose="020B0604030504040204" pitchFamily="50" charset="-128"/>
              </a:rPr>
              <a:t>業界の重鎮活用</a:t>
            </a:r>
            <a:endParaRPr kumimoji="1" lang="ja-JP" altLang="en-US" sz="1400" b="1" i="0" u="none" strike="noStrike" normalizeH="0" dirty="0">
              <a:ln>
                <a:noFill/>
              </a:ln>
              <a:solidFill>
                <a:schemeClr val="bg1"/>
              </a:solidFill>
              <a:effectLst/>
              <a:latin typeface="Meiryo UI" panose="020B0604030504040204" pitchFamily="50" charset="-128"/>
              <a:ea typeface="Meiryo UI" panose="020B0604030504040204" pitchFamily="50" charset="-128"/>
            </a:endParaRPr>
          </a:p>
        </p:txBody>
      </p:sp>
      <p:sp>
        <p:nvSpPr>
          <p:cNvPr id="118" name="正方形/長方形 117">
            <a:extLst>
              <a:ext uri="{FF2B5EF4-FFF2-40B4-BE49-F238E27FC236}">
                <a16:creationId xmlns:a16="http://schemas.microsoft.com/office/drawing/2014/main" id="{1DA8E7BA-B753-AE34-62CC-2C50BC0D2758}"/>
              </a:ext>
            </a:extLst>
          </p:cNvPr>
          <p:cNvSpPr/>
          <p:nvPr/>
        </p:nvSpPr>
        <p:spPr bwMode="auto">
          <a:xfrm>
            <a:off x="6753199" y="1768719"/>
            <a:ext cx="2807739" cy="586396"/>
          </a:xfrm>
          <a:prstGeom prst="rect">
            <a:avLst/>
          </a:prstGeom>
          <a:solidFill>
            <a:schemeClr val="accent6">
              <a:lumMod val="50000"/>
            </a:schemeClr>
          </a:solidFill>
          <a:ln w="9525" cap="flat" cmpd="sng" algn="ctr">
            <a:noFill/>
            <a:prstDash val="dash"/>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normalizeH="0" dirty="0">
                <a:ln>
                  <a:noFill/>
                </a:ln>
                <a:solidFill>
                  <a:schemeClr val="bg1"/>
                </a:solidFill>
                <a:effectLst/>
                <a:latin typeface="Meiryo UI" panose="020B0604030504040204" pitchFamily="50" charset="-128"/>
                <a:ea typeface="Meiryo UI" panose="020B0604030504040204" pitchFamily="50" charset="-128"/>
              </a:rPr>
              <a:t>大手企業からの出資</a:t>
            </a:r>
            <a:endParaRPr kumimoji="1" lang="en-US" altLang="ja-JP" sz="1400" b="1" i="0" u="none" strike="noStrike" normalizeH="0" dirty="0">
              <a:ln>
                <a:noFill/>
              </a:ln>
              <a:solidFill>
                <a:schemeClr val="bg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normalizeH="0" dirty="0">
                <a:ln>
                  <a:noFill/>
                </a:ln>
                <a:solidFill>
                  <a:schemeClr val="bg1"/>
                </a:solidFill>
                <a:effectLst/>
                <a:latin typeface="Meiryo UI" panose="020B0604030504040204" pitchFamily="50" charset="-128"/>
                <a:ea typeface="Meiryo UI" panose="020B0604030504040204" pitchFamily="50" charset="-128"/>
              </a:rPr>
              <a:t>（大手子会社系・キャプティブファンド）</a:t>
            </a:r>
          </a:p>
        </p:txBody>
      </p:sp>
      <p:sp>
        <p:nvSpPr>
          <p:cNvPr id="119" name="正方形/長方形 118">
            <a:extLst>
              <a:ext uri="{FF2B5EF4-FFF2-40B4-BE49-F238E27FC236}">
                <a16:creationId xmlns:a16="http://schemas.microsoft.com/office/drawing/2014/main" id="{B5B1FD63-7601-95CC-AF4F-5597B5CC0BC1}"/>
              </a:ext>
            </a:extLst>
          </p:cNvPr>
          <p:cNvSpPr/>
          <p:nvPr/>
        </p:nvSpPr>
        <p:spPr bwMode="auto">
          <a:xfrm>
            <a:off x="416496" y="1768719"/>
            <a:ext cx="2807739" cy="586396"/>
          </a:xfrm>
          <a:prstGeom prst="rect">
            <a:avLst/>
          </a:prstGeom>
          <a:solidFill>
            <a:schemeClr val="accent6">
              <a:lumMod val="50000"/>
            </a:schemeClr>
          </a:solidFill>
          <a:ln w="9525" cap="flat" cmpd="sng" algn="ctr">
            <a:noFill/>
            <a:prstDash val="dash"/>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normalizeH="0" dirty="0">
                <a:ln>
                  <a:noFill/>
                </a:ln>
                <a:solidFill>
                  <a:schemeClr val="bg1"/>
                </a:solidFill>
                <a:effectLst/>
                <a:latin typeface="Meiryo UI" panose="020B0604030504040204" pitchFamily="50" charset="-128"/>
                <a:ea typeface="Meiryo UI" panose="020B0604030504040204" pitchFamily="50" charset="-128"/>
              </a:rPr>
              <a:t>完全独立系</a:t>
            </a:r>
          </a:p>
        </p:txBody>
      </p:sp>
      <p:pic>
        <p:nvPicPr>
          <p:cNvPr id="122" name="Picture 6" descr="プレスリリース】「ブルパス・キャピタル（BLUEPASS CAPITAL ）」を設立し、事業投資及びハンズオン経営支援を本格的に始動｜株式会社プロレド・パートナーズのプレスリリース">
            <a:extLst>
              <a:ext uri="{FF2B5EF4-FFF2-40B4-BE49-F238E27FC236}">
                <a16:creationId xmlns:a16="http://schemas.microsoft.com/office/drawing/2014/main" id="{60DF50D5-DE5C-E709-040A-DB1DB011227C}"/>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7675393" y="3356992"/>
            <a:ext cx="1238047" cy="728879"/>
          </a:xfrm>
          <a:prstGeom prst="rect">
            <a:avLst/>
          </a:prstGeom>
          <a:noFill/>
          <a:extLst>
            <a:ext uri="{909E8E84-426E-40DD-AFC4-6F175D3DCCD1}">
              <a14:hiddenFill xmlns:a14="http://schemas.microsoft.com/office/drawing/2010/main">
                <a:solidFill>
                  <a:srgbClr val="FFFFFF"/>
                </a:solidFill>
              </a14:hiddenFill>
            </a:ext>
          </a:extLst>
        </p:spPr>
      </p:pic>
      <p:pic>
        <p:nvPicPr>
          <p:cNvPr id="125" name="図 124">
            <a:extLst>
              <a:ext uri="{FF2B5EF4-FFF2-40B4-BE49-F238E27FC236}">
                <a16:creationId xmlns:a16="http://schemas.microsoft.com/office/drawing/2014/main" id="{937FE9F7-C485-D1FB-A40F-75154FC24D7E}"/>
              </a:ext>
            </a:extLst>
          </p:cNvPr>
          <p:cNvPicPr>
            <a:picLocks noChangeAspect="1"/>
          </p:cNvPicPr>
          <p:nvPr/>
        </p:nvPicPr>
        <p:blipFill>
          <a:blip r:embed="rId4"/>
          <a:stretch>
            <a:fillRect/>
          </a:stretch>
        </p:blipFill>
        <p:spPr>
          <a:xfrm>
            <a:off x="7622934" y="2578364"/>
            <a:ext cx="1219370" cy="609685"/>
          </a:xfrm>
          <a:prstGeom prst="rect">
            <a:avLst/>
          </a:prstGeom>
        </p:spPr>
      </p:pic>
      <p:pic>
        <p:nvPicPr>
          <p:cNvPr id="127" name="図 126">
            <a:extLst>
              <a:ext uri="{FF2B5EF4-FFF2-40B4-BE49-F238E27FC236}">
                <a16:creationId xmlns:a16="http://schemas.microsoft.com/office/drawing/2014/main" id="{1B760995-87DE-8D35-16B3-DF91224757CF}"/>
              </a:ext>
            </a:extLst>
          </p:cNvPr>
          <p:cNvPicPr>
            <a:picLocks noChangeAspect="1"/>
          </p:cNvPicPr>
          <p:nvPr/>
        </p:nvPicPr>
        <p:blipFill>
          <a:blip r:embed="rId5"/>
          <a:stretch>
            <a:fillRect/>
          </a:stretch>
        </p:blipFill>
        <p:spPr>
          <a:xfrm>
            <a:off x="7563460" y="4318983"/>
            <a:ext cx="1566004" cy="478169"/>
          </a:xfrm>
          <a:prstGeom prst="rect">
            <a:avLst/>
          </a:prstGeom>
        </p:spPr>
      </p:pic>
      <p:pic>
        <p:nvPicPr>
          <p:cNvPr id="130" name="図 129">
            <a:extLst>
              <a:ext uri="{FF2B5EF4-FFF2-40B4-BE49-F238E27FC236}">
                <a16:creationId xmlns:a16="http://schemas.microsoft.com/office/drawing/2014/main" id="{72B57EB6-7659-91A8-3FE3-C13179ABDECD}"/>
              </a:ext>
            </a:extLst>
          </p:cNvPr>
          <p:cNvPicPr>
            <a:picLocks noChangeAspect="1"/>
          </p:cNvPicPr>
          <p:nvPr/>
        </p:nvPicPr>
        <p:blipFill>
          <a:blip r:embed="rId6"/>
          <a:stretch>
            <a:fillRect/>
          </a:stretch>
        </p:blipFill>
        <p:spPr>
          <a:xfrm>
            <a:off x="1424608" y="2564904"/>
            <a:ext cx="648072" cy="711298"/>
          </a:xfrm>
          <a:prstGeom prst="rect">
            <a:avLst/>
          </a:prstGeom>
        </p:spPr>
      </p:pic>
      <p:pic>
        <p:nvPicPr>
          <p:cNvPr id="132" name="図 131">
            <a:extLst>
              <a:ext uri="{FF2B5EF4-FFF2-40B4-BE49-F238E27FC236}">
                <a16:creationId xmlns:a16="http://schemas.microsoft.com/office/drawing/2014/main" id="{8BA9F229-3D14-E64F-B0CB-E9B575895C7D}"/>
              </a:ext>
            </a:extLst>
          </p:cNvPr>
          <p:cNvPicPr>
            <a:picLocks noChangeAspect="1"/>
          </p:cNvPicPr>
          <p:nvPr/>
        </p:nvPicPr>
        <p:blipFill>
          <a:blip r:embed="rId7"/>
          <a:stretch>
            <a:fillRect/>
          </a:stretch>
        </p:blipFill>
        <p:spPr>
          <a:xfrm>
            <a:off x="904305" y="4892697"/>
            <a:ext cx="1600423" cy="552527"/>
          </a:xfrm>
          <a:prstGeom prst="rect">
            <a:avLst/>
          </a:prstGeom>
        </p:spPr>
      </p:pic>
      <p:pic>
        <p:nvPicPr>
          <p:cNvPr id="134" name="図 133">
            <a:extLst>
              <a:ext uri="{FF2B5EF4-FFF2-40B4-BE49-F238E27FC236}">
                <a16:creationId xmlns:a16="http://schemas.microsoft.com/office/drawing/2014/main" id="{0249604C-81EA-B548-92B1-4EAE14B16019}"/>
              </a:ext>
            </a:extLst>
          </p:cNvPr>
          <p:cNvPicPr>
            <a:picLocks noChangeAspect="1"/>
          </p:cNvPicPr>
          <p:nvPr/>
        </p:nvPicPr>
        <p:blipFill>
          <a:blip r:embed="rId8"/>
          <a:stretch>
            <a:fillRect/>
          </a:stretch>
        </p:blipFill>
        <p:spPr>
          <a:xfrm>
            <a:off x="1068213" y="5480529"/>
            <a:ext cx="1076475" cy="828791"/>
          </a:xfrm>
          <a:prstGeom prst="rect">
            <a:avLst/>
          </a:prstGeom>
        </p:spPr>
      </p:pic>
      <p:sp>
        <p:nvSpPr>
          <p:cNvPr id="135" name="四角形: 角を丸くする 134">
            <a:extLst>
              <a:ext uri="{FF2B5EF4-FFF2-40B4-BE49-F238E27FC236}">
                <a16:creationId xmlns:a16="http://schemas.microsoft.com/office/drawing/2014/main" id="{0E11F542-D1D1-0921-ECAB-3ED139EE8CD6}"/>
              </a:ext>
            </a:extLst>
          </p:cNvPr>
          <p:cNvSpPr/>
          <p:nvPr/>
        </p:nvSpPr>
        <p:spPr>
          <a:xfrm>
            <a:off x="720442" y="4696574"/>
            <a:ext cx="1912052" cy="1684754"/>
          </a:xfrm>
          <a:prstGeom prst="roundRect">
            <a:avLst>
              <a:gd name="adj" fmla="val 9256"/>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6" name="正方形/長方形 135">
            <a:extLst>
              <a:ext uri="{FF2B5EF4-FFF2-40B4-BE49-F238E27FC236}">
                <a16:creationId xmlns:a16="http://schemas.microsoft.com/office/drawing/2014/main" id="{EDFCDA76-E70E-E68D-54A3-1C86F5A9F6A5}"/>
              </a:ext>
            </a:extLst>
          </p:cNvPr>
          <p:cNvSpPr/>
          <p:nvPr/>
        </p:nvSpPr>
        <p:spPr bwMode="auto">
          <a:xfrm>
            <a:off x="747042" y="4436673"/>
            <a:ext cx="1829694" cy="360479"/>
          </a:xfrm>
          <a:prstGeom prst="rect">
            <a:avLst/>
          </a:prstGeom>
          <a:solidFill>
            <a:schemeClr val="accent6">
              <a:lumMod val="20000"/>
              <a:lumOff val="80000"/>
            </a:schemeClr>
          </a:solidFill>
          <a:ln w="9525" cap="flat" cmpd="sng" algn="ctr">
            <a:noFill/>
            <a:prstDash val="dash"/>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normalizeH="0" dirty="0">
                <a:ln>
                  <a:noFill/>
                </a:ln>
                <a:solidFill>
                  <a:schemeClr val="tx1"/>
                </a:solidFill>
                <a:effectLst/>
                <a:latin typeface="Meiryo UI" panose="020B0604030504040204" pitchFamily="50" charset="-128"/>
                <a:ea typeface="Meiryo UI" panose="020B0604030504040204" pitchFamily="50" charset="-128"/>
              </a:rPr>
              <a:t>前職の撤退等の都合で独立</a:t>
            </a:r>
          </a:p>
        </p:txBody>
      </p:sp>
      <p:pic>
        <p:nvPicPr>
          <p:cNvPr id="138" name="図 137">
            <a:extLst>
              <a:ext uri="{FF2B5EF4-FFF2-40B4-BE49-F238E27FC236}">
                <a16:creationId xmlns:a16="http://schemas.microsoft.com/office/drawing/2014/main" id="{5C0744BD-C0A8-AB28-94F4-8C23A76DC89D}"/>
              </a:ext>
            </a:extLst>
          </p:cNvPr>
          <p:cNvPicPr>
            <a:picLocks noChangeAspect="1"/>
          </p:cNvPicPr>
          <p:nvPr/>
        </p:nvPicPr>
        <p:blipFill>
          <a:blip r:embed="rId9"/>
          <a:stretch>
            <a:fillRect/>
          </a:stretch>
        </p:blipFill>
        <p:spPr>
          <a:xfrm>
            <a:off x="776536" y="3429000"/>
            <a:ext cx="1793460" cy="476272"/>
          </a:xfrm>
          <a:prstGeom prst="rect">
            <a:avLst/>
          </a:prstGeom>
        </p:spPr>
      </p:pic>
      <p:pic>
        <p:nvPicPr>
          <p:cNvPr id="140" name="図 139">
            <a:extLst>
              <a:ext uri="{FF2B5EF4-FFF2-40B4-BE49-F238E27FC236}">
                <a16:creationId xmlns:a16="http://schemas.microsoft.com/office/drawing/2014/main" id="{446EAFB4-E5B6-79DA-7333-CAEF60B3C574}"/>
              </a:ext>
            </a:extLst>
          </p:cNvPr>
          <p:cNvPicPr>
            <a:picLocks noChangeAspect="1"/>
          </p:cNvPicPr>
          <p:nvPr/>
        </p:nvPicPr>
        <p:blipFill>
          <a:blip r:embed="rId10"/>
          <a:stretch>
            <a:fillRect/>
          </a:stretch>
        </p:blipFill>
        <p:spPr>
          <a:xfrm>
            <a:off x="1136576" y="3942388"/>
            <a:ext cx="1023634" cy="422716"/>
          </a:xfrm>
          <a:prstGeom prst="rect">
            <a:avLst/>
          </a:prstGeom>
        </p:spPr>
      </p:pic>
      <p:sp>
        <p:nvSpPr>
          <p:cNvPr id="141" name="四角形: 角を丸くする 140">
            <a:extLst>
              <a:ext uri="{FF2B5EF4-FFF2-40B4-BE49-F238E27FC236}">
                <a16:creationId xmlns:a16="http://schemas.microsoft.com/office/drawing/2014/main" id="{B7C4266B-817E-11C9-CE78-D8D38741654F}"/>
              </a:ext>
            </a:extLst>
          </p:cNvPr>
          <p:cNvSpPr/>
          <p:nvPr/>
        </p:nvSpPr>
        <p:spPr>
          <a:xfrm>
            <a:off x="679127" y="2458988"/>
            <a:ext cx="2047945" cy="929461"/>
          </a:xfrm>
          <a:prstGeom prst="roundRect">
            <a:avLst>
              <a:gd name="adj" fmla="val 9256"/>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4" name="四角形: 角を丸くする 143">
            <a:extLst>
              <a:ext uri="{FF2B5EF4-FFF2-40B4-BE49-F238E27FC236}">
                <a16:creationId xmlns:a16="http://schemas.microsoft.com/office/drawing/2014/main" id="{ED6EBF08-02CD-2C4F-06D4-600B9C97E0B2}"/>
              </a:ext>
            </a:extLst>
          </p:cNvPr>
          <p:cNvSpPr/>
          <p:nvPr/>
        </p:nvSpPr>
        <p:spPr>
          <a:xfrm>
            <a:off x="7473280" y="2481511"/>
            <a:ext cx="1763965" cy="2504427"/>
          </a:xfrm>
          <a:prstGeom prst="roundRect">
            <a:avLst>
              <a:gd name="adj" fmla="val 9256"/>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7" name="直線コネクタ 146">
            <a:extLst>
              <a:ext uri="{FF2B5EF4-FFF2-40B4-BE49-F238E27FC236}">
                <a16:creationId xmlns:a16="http://schemas.microsoft.com/office/drawing/2014/main" id="{6547C177-B808-7AB4-28F8-806EE03E5802}"/>
              </a:ext>
            </a:extLst>
          </p:cNvPr>
          <p:cNvCxnSpPr>
            <a:cxnSpLocks/>
            <a:endCxn id="178" idx="1"/>
          </p:cNvCxnSpPr>
          <p:nvPr/>
        </p:nvCxnSpPr>
        <p:spPr bwMode="auto">
          <a:xfrm>
            <a:off x="2632494" y="3412254"/>
            <a:ext cx="1839808" cy="1573684"/>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sp>
        <p:nvSpPr>
          <p:cNvPr id="148" name="テキスト ボックス 75">
            <a:extLst>
              <a:ext uri="{FF2B5EF4-FFF2-40B4-BE49-F238E27FC236}">
                <a16:creationId xmlns:a16="http://schemas.microsoft.com/office/drawing/2014/main" id="{3BF97125-5E97-6103-2605-1EA96F17D65D}"/>
              </a:ext>
            </a:extLst>
          </p:cNvPr>
          <p:cNvSpPr txBox="1">
            <a:spLocks noChangeArrowheads="1"/>
          </p:cNvSpPr>
          <p:nvPr/>
        </p:nvSpPr>
        <p:spPr bwMode="auto">
          <a:xfrm>
            <a:off x="147638" y="764704"/>
            <a:ext cx="9610725" cy="719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tIns="72000" bIns="72000"/>
          <a:lstStyle>
            <a:lvl1pPr marL="273050" indent="-2730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177800" indent="-1778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marL="0" indent="0">
              <a:spcBef>
                <a:spcPts val="400"/>
              </a:spcBef>
              <a:buNone/>
              <a:defRPr/>
            </a:pPr>
            <a:r>
              <a:rPr lang="en-US" altLang="ja-JP" sz="2400" dirty="0">
                <a:latin typeface="Meiryo UI" panose="020B0604030504040204" pitchFamily="50" charset="-128"/>
                <a:ea typeface="Meiryo UI" panose="020B0604030504040204" pitchFamily="50" charset="-128"/>
                <a:cs typeface="Meiryo UI" panose="020B0604030504040204" pitchFamily="50" charset="-128"/>
              </a:rPr>
              <a:t>50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歳未満でファンドを設立したファンドの創業者は基本的に外部大企業や業界の重鎮をテコに創業にこぎつけるパターンが多いです。</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53" name="直線コネクタ 152">
            <a:extLst>
              <a:ext uri="{FF2B5EF4-FFF2-40B4-BE49-F238E27FC236}">
                <a16:creationId xmlns:a16="http://schemas.microsoft.com/office/drawing/2014/main" id="{972F3B27-9D51-480A-DBE6-567693F74BE5}"/>
              </a:ext>
            </a:extLst>
          </p:cNvPr>
          <p:cNvCxnSpPr>
            <a:cxnSpLocks/>
            <a:stCxn id="178" idx="7"/>
            <a:endCxn id="144" idx="1"/>
          </p:cNvCxnSpPr>
          <p:nvPr/>
        </p:nvCxnSpPr>
        <p:spPr bwMode="auto">
          <a:xfrm flipV="1">
            <a:off x="5934932" y="3733725"/>
            <a:ext cx="1538348" cy="1252213"/>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159" name="直線コネクタ 158">
            <a:extLst>
              <a:ext uri="{FF2B5EF4-FFF2-40B4-BE49-F238E27FC236}">
                <a16:creationId xmlns:a16="http://schemas.microsoft.com/office/drawing/2014/main" id="{03749BB0-9088-C8D8-FD13-BDA8254FF4E1}"/>
              </a:ext>
            </a:extLst>
          </p:cNvPr>
          <p:cNvCxnSpPr>
            <a:cxnSpLocks/>
            <a:stCxn id="178" idx="0"/>
            <a:endCxn id="19" idx="2"/>
          </p:cNvCxnSpPr>
          <p:nvPr/>
        </p:nvCxnSpPr>
        <p:spPr bwMode="auto">
          <a:xfrm flipH="1" flipV="1">
            <a:off x="5074741" y="3970413"/>
            <a:ext cx="128876" cy="922284"/>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pic>
        <p:nvPicPr>
          <p:cNvPr id="163" name="図 162">
            <a:extLst>
              <a:ext uri="{FF2B5EF4-FFF2-40B4-BE49-F238E27FC236}">
                <a16:creationId xmlns:a16="http://schemas.microsoft.com/office/drawing/2014/main" id="{4DB55DDC-7A6F-9769-2CA4-A6C31BEA929B}"/>
              </a:ext>
            </a:extLst>
          </p:cNvPr>
          <p:cNvPicPr>
            <a:picLocks noChangeAspect="1"/>
          </p:cNvPicPr>
          <p:nvPr/>
        </p:nvPicPr>
        <p:blipFill>
          <a:blip r:embed="rId11"/>
          <a:stretch>
            <a:fillRect/>
          </a:stretch>
        </p:blipFill>
        <p:spPr>
          <a:xfrm>
            <a:off x="4687230" y="3225215"/>
            <a:ext cx="746966" cy="723081"/>
          </a:xfrm>
          <a:prstGeom prst="rect">
            <a:avLst/>
          </a:prstGeom>
        </p:spPr>
      </p:pic>
      <p:sp>
        <p:nvSpPr>
          <p:cNvPr id="178" name="楕円 177">
            <a:extLst>
              <a:ext uri="{FF2B5EF4-FFF2-40B4-BE49-F238E27FC236}">
                <a16:creationId xmlns:a16="http://schemas.microsoft.com/office/drawing/2014/main" id="{C23B8D87-C120-F49B-5ECA-603A3BF621E4}"/>
              </a:ext>
            </a:extLst>
          </p:cNvPr>
          <p:cNvSpPr/>
          <p:nvPr/>
        </p:nvSpPr>
        <p:spPr bwMode="auto">
          <a:xfrm>
            <a:off x="4169382" y="4892697"/>
            <a:ext cx="2068470" cy="636687"/>
          </a:xfrm>
          <a:prstGeom prst="ellipse">
            <a:avLst/>
          </a:prstGeom>
          <a:solidFill>
            <a:schemeClr val="bg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normalizeH="0" dirty="0">
                <a:ln>
                  <a:noFill/>
                </a:ln>
                <a:solidFill>
                  <a:schemeClr val="tx1"/>
                </a:solidFill>
                <a:effectLst/>
                <a:latin typeface="Meiryo UI" panose="020B0604030504040204" pitchFamily="50" charset="-128"/>
                <a:ea typeface="Meiryo UI" panose="020B0604030504040204" pitchFamily="50" charset="-128"/>
              </a:rPr>
              <a:t>創業者が</a:t>
            </a:r>
            <a:r>
              <a:rPr kumimoji="1" lang="en-US" altLang="ja-JP" sz="1400" b="0" i="0" u="none" strike="noStrike" normalizeH="0" dirty="0">
                <a:ln>
                  <a:noFill/>
                </a:ln>
                <a:solidFill>
                  <a:schemeClr val="tx1"/>
                </a:solidFill>
                <a:effectLst/>
                <a:latin typeface="Meiryo UI" panose="020B0604030504040204" pitchFamily="50" charset="-128"/>
                <a:ea typeface="Meiryo UI" panose="020B0604030504040204" pitchFamily="50" charset="-128"/>
              </a:rPr>
              <a:t>50</a:t>
            </a:r>
            <a:r>
              <a:rPr kumimoji="1" lang="ja-JP" altLang="en-US" sz="1400" b="0" i="0" u="none" strike="noStrike" normalizeH="0" dirty="0">
                <a:ln>
                  <a:noFill/>
                </a:ln>
                <a:solidFill>
                  <a:schemeClr val="tx1"/>
                </a:solidFill>
                <a:effectLst/>
                <a:latin typeface="Meiryo UI" panose="020B0604030504040204" pitchFamily="50" charset="-128"/>
                <a:ea typeface="Meiryo UI" panose="020B0604030504040204" pitchFamily="50" charset="-128"/>
              </a:rPr>
              <a:t>歳未満で創業</a:t>
            </a:r>
          </a:p>
        </p:txBody>
      </p:sp>
      <p:sp>
        <p:nvSpPr>
          <p:cNvPr id="19" name="四角形: 角を丸くする 18">
            <a:extLst>
              <a:ext uri="{FF2B5EF4-FFF2-40B4-BE49-F238E27FC236}">
                <a16:creationId xmlns:a16="http://schemas.microsoft.com/office/drawing/2014/main" id="{0A6DC049-BA3E-0FAC-F700-B4222DDD65C9}"/>
              </a:ext>
            </a:extLst>
          </p:cNvPr>
          <p:cNvSpPr/>
          <p:nvPr/>
        </p:nvSpPr>
        <p:spPr>
          <a:xfrm>
            <a:off x="4192758" y="2522510"/>
            <a:ext cx="1763965" cy="1447903"/>
          </a:xfrm>
          <a:prstGeom prst="roundRect">
            <a:avLst>
              <a:gd name="adj" fmla="val 9256"/>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76155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75"/>
          <p:cNvSpPr txBox="1">
            <a:spLocks noChangeArrowheads="1"/>
          </p:cNvSpPr>
          <p:nvPr/>
        </p:nvSpPr>
        <p:spPr bwMode="auto">
          <a:xfrm>
            <a:off x="147638" y="764704"/>
            <a:ext cx="9610725" cy="576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tIns="72000" bIns="72000"/>
          <a:lstStyle>
            <a:lvl1pPr marL="273050" indent="-2730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177800" indent="-1778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経済面</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世界最高水準のリターン</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から生まれる業界最高割合のキャリー</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アナリストからキャリー数千万円受領</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社員は世界最高水準のリターンのファンドに投資が可能</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少なく見て</a:t>
            </a:r>
            <a:r>
              <a:rPr lang="en-US" altLang="ja-JP"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年で</a:t>
            </a:r>
            <a:r>
              <a:rPr lang="en-US" altLang="ja-JP"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40</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億円以上総収入</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も可能</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1">
              <a:spcBef>
                <a:spcPts val="400"/>
              </a:spcBef>
              <a:defRPr/>
            </a:pP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透明性がある評価基準</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360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度評価を含むフェアな評価</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チームワークを評価</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後から入った社員も実力次第で</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代表まで昇格</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するチャンス有り</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0" lvl="1" indent="0">
              <a:spcBef>
                <a:spcPts val="400"/>
              </a:spcBef>
              <a:buNone/>
              <a:defRPr/>
            </a:pP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高速に成長する事が可能</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年に</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件程度の投資経験を積める（年</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件以上投資）</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世界最高リターンを生むノウハウを得られる</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2"/>
          <p:cNvSpPr txBox="1">
            <a:spLocks noChangeArrowheads="1"/>
          </p:cNvSpPr>
          <p:nvPr/>
        </p:nvSpPr>
        <p:spPr>
          <a:xfrm>
            <a:off x="200472" y="188640"/>
            <a:ext cx="8453438" cy="252413"/>
          </a:xfrm>
          <a:prstGeom prst="rect">
            <a:avLst/>
          </a:prstGeom>
        </p:spPr>
        <p:txBody>
          <a:bodyPr/>
          <a:lstStyle/>
          <a:p>
            <a:pPr eaLnBrk="1" hangingPunct="1">
              <a:defRPr/>
            </a:pPr>
            <a:r>
              <a:rPr lang="ja-JP" altLang="en-US" b="1" kern="0" dirty="0">
                <a:latin typeface="Meiryo UI" panose="020B0604030504040204" pitchFamily="50" charset="-128"/>
                <a:ea typeface="Meiryo UI" panose="020B0604030504040204" pitchFamily="50" charset="-128"/>
                <a:cs typeface="+mj-cs"/>
              </a:rPr>
              <a:t>マラトンの</a:t>
            </a:r>
            <a:r>
              <a:rPr lang="en-US" altLang="ja-JP" b="1" kern="0" dirty="0">
                <a:latin typeface="Meiryo UI" panose="020B0604030504040204" pitchFamily="50" charset="-128"/>
                <a:ea typeface="Meiryo UI" panose="020B0604030504040204" pitchFamily="50" charset="-128"/>
                <a:cs typeface="+mj-cs"/>
              </a:rPr>
              <a:t>3</a:t>
            </a:r>
            <a:r>
              <a:rPr lang="ja-JP" altLang="en-US" b="1" kern="0" dirty="0">
                <a:latin typeface="Meiryo UI" panose="020B0604030504040204" pitchFamily="50" charset="-128"/>
                <a:ea typeface="Meiryo UI" panose="020B0604030504040204" pitchFamily="50" charset="-128"/>
                <a:cs typeface="+mj-cs"/>
              </a:rPr>
              <a:t>つの魅力</a:t>
            </a:r>
          </a:p>
        </p:txBody>
      </p:sp>
      <p:sp>
        <p:nvSpPr>
          <p:cNvPr id="2" name="正方形/長方形 1">
            <a:extLst>
              <a:ext uri="{FF2B5EF4-FFF2-40B4-BE49-F238E27FC236}">
                <a16:creationId xmlns:a16="http://schemas.microsoft.com/office/drawing/2014/main" id="{1A5E6161-3DA7-E4A1-94DE-7594402C0CA1}"/>
              </a:ext>
            </a:extLst>
          </p:cNvPr>
          <p:cNvSpPr/>
          <p:nvPr/>
        </p:nvSpPr>
        <p:spPr bwMode="auto">
          <a:xfrm>
            <a:off x="56456" y="116632"/>
            <a:ext cx="7488832" cy="6480720"/>
          </a:xfrm>
          <a:prstGeom prst="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BF89BC76-C4BC-2F56-97DB-171B64655B5C}"/>
              </a:ext>
            </a:extLst>
          </p:cNvPr>
          <p:cNvSpPr/>
          <p:nvPr/>
        </p:nvSpPr>
        <p:spPr bwMode="auto">
          <a:xfrm>
            <a:off x="208856" y="656999"/>
            <a:ext cx="9424664" cy="6201001"/>
          </a:xfrm>
          <a:prstGeom prst="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4000" b="0" i="0" u="none" strike="noStrike" normalizeH="0" dirty="0">
                <a:ln>
                  <a:noFill/>
                </a:ln>
                <a:solidFill>
                  <a:schemeClr val="tx1"/>
                </a:solidFill>
                <a:effectLst/>
                <a:latin typeface="Meiryo UI" panose="020B0604030504040204" pitchFamily="50" charset="-128"/>
                <a:ea typeface="Meiryo UI" panose="020B0604030504040204" pitchFamily="50" charset="-128"/>
              </a:rPr>
              <a:t>ご清聴ありがとうございました！！</a:t>
            </a:r>
          </a:p>
        </p:txBody>
      </p:sp>
    </p:spTree>
    <p:extLst>
      <p:ext uri="{BB962C8B-B14F-4D97-AF65-F5344CB8AC3E}">
        <p14:creationId xmlns:p14="http://schemas.microsoft.com/office/powerpoint/2010/main" val="4195530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75"/>
          <p:cNvSpPr txBox="1">
            <a:spLocks noChangeArrowheads="1"/>
          </p:cNvSpPr>
          <p:nvPr/>
        </p:nvSpPr>
        <p:spPr bwMode="auto">
          <a:xfrm>
            <a:off x="147638" y="764704"/>
            <a:ext cx="9610725" cy="576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tIns="72000" bIns="72000"/>
          <a:lstStyle>
            <a:lvl1pPr marL="273050" indent="-2730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177800" indent="-1778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経済面</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世界最高水準のリターン</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から生まれる業界最高割合のキャリー</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アナリストからキャリー数千万円受領</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社員は世界最高水準のリターンのファンドに投資が可能</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少なく見て</a:t>
            </a:r>
            <a:r>
              <a:rPr lang="en-US" altLang="ja-JP"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年で</a:t>
            </a:r>
            <a:r>
              <a:rPr lang="en-US" altLang="ja-JP"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40</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億円以上総収入</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も可能</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1">
              <a:spcBef>
                <a:spcPts val="400"/>
              </a:spcBef>
              <a:defRPr/>
            </a:pP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透明性がある評価基準</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360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度評価を含むフェアな評価</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チームワークを評価</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後から入った社員も実力次第で</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代表まで昇格</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するチャンス有り</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0" lvl="1" indent="0">
              <a:spcBef>
                <a:spcPts val="400"/>
              </a:spcBef>
              <a:buNone/>
              <a:defRPr/>
            </a:pP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高速に成長する事が可能</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年に</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件程度の投資経験を積める（年</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件以上投資）</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世界最高リターンを生むノウハウを得られる</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2"/>
          <p:cNvSpPr txBox="1">
            <a:spLocks noChangeArrowheads="1"/>
          </p:cNvSpPr>
          <p:nvPr/>
        </p:nvSpPr>
        <p:spPr>
          <a:xfrm>
            <a:off x="200472" y="188640"/>
            <a:ext cx="8453438" cy="252413"/>
          </a:xfrm>
          <a:prstGeom prst="rect">
            <a:avLst/>
          </a:prstGeom>
        </p:spPr>
        <p:txBody>
          <a:bodyPr/>
          <a:lstStyle/>
          <a:p>
            <a:pPr eaLnBrk="1" hangingPunct="1">
              <a:defRPr/>
            </a:pPr>
            <a:r>
              <a:rPr lang="ja-JP" altLang="en-US" b="1" kern="0" dirty="0">
                <a:latin typeface="Meiryo UI" panose="020B0604030504040204" pitchFamily="50" charset="-128"/>
                <a:ea typeface="Meiryo UI" panose="020B0604030504040204" pitchFamily="50" charset="-128"/>
                <a:cs typeface="+mj-cs"/>
              </a:rPr>
              <a:t>マラトンの</a:t>
            </a:r>
            <a:r>
              <a:rPr lang="en-US" altLang="ja-JP" b="1" kern="0" dirty="0">
                <a:latin typeface="Meiryo UI" panose="020B0604030504040204" pitchFamily="50" charset="-128"/>
                <a:ea typeface="Meiryo UI" panose="020B0604030504040204" pitchFamily="50" charset="-128"/>
                <a:cs typeface="+mj-cs"/>
              </a:rPr>
              <a:t>3</a:t>
            </a:r>
            <a:r>
              <a:rPr lang="ja-JP" altLang="en-US" b="1" kern="0" dirty="0">
                <a:latin typeface="Meiryo UI" panose="020B0604030504040204" pitchFamily="50" charset="-128"/>
                <a:ea typeface="Meiryo UI" panose="020B0604030504040204" pitchFamily="50" charset="-128"/>
                <a:cs typeface="+mj-cs"/>
              </a:rPr>
              <a:t>つの魅力</a:t>
            </a:r>
          </a:p>
        </p:txBody>
      </p:sp>
      <p:sp>
        <p:nvSpPr>
          <p:cNvPr id="2" name="正方形/長方形 1">
            <a:extLst>
              <a:ext uri="{FF2B5EF4-FFF2-40B4-BE49-F238E27FC236}">
                <a16:creationId xmlns:a16="http://schemas.microsoft.com/office/drawing/2014/main" id="{1A5E6161-3DA7-E4A1-94DE-7594402C0CA1}"/>
              </a:ext>
            </a:extLst>
          </p:cNvPr>
          <p:cNvSpPr/>
          <p:nvPr/>
        </p:nvSpPr>
        <p:spPr bwMode="auto">
          <a:xfrm>
            <a:off x="56456" y="116632"/>
            <a:ext cx="7488832" cy="6480720"/>
          </a:xfrm>
          <a:prstGeom prst="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BF89BC76-C4BC-2F56-97DB-171B64655B5C}"/>
              </a:ext>
            </a:extLst>
          </p:cNvPr>
          <p:cNvSpPr/>
          <p:nvPr/>
        </p:nvSpPr>
        <p:spPr bwMode="auto">
          <a:xfrm>
            <a:off x="208856" y="656999"/>
            <a:ext cx="9424664" cy="6201001"/>
          </a:xfrm>
          <a:prstGeom prst="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4000" b="0" i="0" u="none" strike="noStrike" normalizeH="0" dirty="0">
                <a:ln>
                  <a:noFill/>
                </a:ln>
                <a:solidFill>
                  <a:schemeClr val="tx1"/>
                </a:solidFill>
                <a:effectLst/>
                <a:latin typeface="Meiryo UI" panose="020B0604030504040204" pitchFamily="50" charset="-128"/>
                <a:ea typeface="Meiryo UI" panose="020B0604030504040204" pitchFamily="50" charset="-128"/>
              </a:rPr>
              <a:t>本日のお題</a:t>
            </a:r>
            <a:endParaRPr kumimoji="1" lang="en-US" altLang="ja-JP" sz="4000" b="0" i="0" u="none" strike="noStrike" normalizeH="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sz="4000" dirty="0">
              <a:latin typeface="Meiryo UI" panose="020B0604030504040204" pitchFamily="50" charset="-128"/>
              <a:ea typeface="Meiryo UI" panose="020B0604030504040204" pitchFamily="50" charset="-128"/>
            </a:endParaRPr>
          </a:p>
          <a:p>
            <a:pPr lvl="1" eaLnBrk="1" hangingPunct="1"/>
            <a:r>
              <a:rPr lang="ja-JP" altLang="en-US" sz="4000" dirty="0">
                <a:latin typeface="Meiryo UI" panose="020B0604030504040204" pitchFamily="50" charset="-128"/>
                <a:ea typeface="Meiryo UI" panose="020B0604030504040204" pitchFamily="50" charset="-128"/>
              </a:rPr>
              <a:t>・独立・設立の経緯</a:t>
            </a:r>
            <a:endParaRPr kumimoji="1" lang="en-US" altLang="ja-JP" sz="4000" b="0" i="0" u="none" strike="noStrike" normalizeH="0" dirty="0">
              <a:ln>
                <a:noFill/>
              </a:ln>
              <a:solidFill>
                <a:schemeClr val="tx1"/>
              </a:solidFill>
              <a:effectLst/>
              <a:latin typeface="Meiryo UI" panose="020B0604030504040204" pitchFamily="50" charset="-128"/>
              <a:ea typeface="Meiryo UI" panose="020B0604030504040204" pitchFamily="50" charset="-128"/>
            </a:endParaRPr>
          </a:p>
          <a:p>
            <a:pPr lvl="1" eaLnBrk="1" hangingPunct="1"/>
            <a:endParaRPr lang="en-US" altLang="ja-JP" sz="4000" dirty="0">
              <a:latin typeface="Meiryo UI" panose="020B0604030504040204" pitchFamily="50" charset="-128"/>
              <a:ea typeface="Meiryo UI" panose="020B0604030504040204" pitchFamily="50" charset="-128"/>
            </a:endParaRPr>
          </a:p>
          <a:p>
            <a:pPr lvl="1" eaLnBrk="1" hangingPunct="1"/>
            <a:r>
              <a:rPr lang="ja-JP" altLang="en-US" sz="4000" dirty="0">
                <a:latin typeface="Meiryo UI" panose="020B0604030504040204" pitchFamily="50" charset="-128"/>
                <a:ea typeface="Meiryo UI" panose="020B0604030504040204" pitchFamily="50" charset="-128"/>
              </a:rPr>
              <a:t>・適格機関投資家向け届け出</a:t>
            </a:r>
            <a:r>
              <a:rPr kumimoji="1" lang="ja-JP" altLang="en-US" sz="4000" b="0" i="0" u="none" strike="noStrike" normalizeH="0" dirty="0">
                <a:ln>
                  <a:noFill/>
                </a:ln>
                <a:solidFill>
                  <a:schemeClr val="tx1"/>
                </a:solidFill>
                <a:effectLst/>
                <a:latin typeface="Meiryo UI" panose="020B0604030504040204" pitchFamily="50" charset="-128"/>
                <a:ea typeface="Meiryo UI" panose="020B0604030504040204" pitchFamily="50" charset="-128"/>
              </a:rPr>
              <a:t>手続き</a:t>
            </a:r>
            <a:endParaRPr kumimoji="1" lang="en-US" altLang="ja-JP" sz="4000" b="0" i="0" u="none" strike="noStrike" normalizeH="0" dirty="0">
              <a:ln>
                <a:noFill/>
              </a:ln>
              <a:solidFill>
                <a:schemeClr val="tx1"/>
              </a:solidFill>
              <a:effectLst/>
              <a:latin typeface="Meiryo UI" panose="020B0604030504040204" pitchFamily="50" charset="-128"/>
              <a:ea typeface="Meiryo UI" panose="020B0604030504040204" pitchFamily="50" charset="-128"/>
            </a:endParaRPr>
          </a:p>
          <a:p>
            <a:pPr lvl="1" eaLnBrk="1" hangingPunct="1"/>
            <a:endParaRPr lang="en-US" altLang="ja-JP" sz="4000" dirty="0">
              <a:latin typeface="Meiryo UI" panose="020B0604030504040204" pitchFamily="50" charset="-128"/>
              <a:ea typeface="Meiryo UI" panose="020B0604030504040204" pitchFamily="50" charset="-128"/>
            </a:endParaRPr>
          </a:p>
          <a:p>
            <a:pPr lvl="1" eaLnBrk="1" hangingPunct="1"/>
            <a:r>
              <a:rPr kumimoji="1" lang="ja-JP" altLang="en-US" sz="4000" b="0" i="0" u="none" strike="noStrike" normalizeH="0" dirty="0">
                <a:ln>
                  <a:noFill/>
                </a:ln>
                <a:solidFill>
                  <a:schemeClr val="tx1"/>
                </a:solidFill>
                <a:effectLst/>
                <a:latin typeface="Meiryo UI" panose="020B0604030504040204" pitchFamily="50" charset="-128"/>
                <a:ea typeface="Meiryo UI" panose="020B0604030504040204" pitchFamily="50" charset="-128"/>
              </a:rPr>
              <a:t>・独立・</a:t>
            </a:r>
            <a:r>
              <a:rPr lang="ja-JP" altLang="en-US" sz="4000" dirty="0">
                <a:latin typeface="Meiryo UI" panose="020B0604030504040204" pitchFamily="50" charset="-128"/>
                <a:ea typeface="Meiryo UI" panose="020B0604030504040204" pitchFamily="50" charset="-128"/>
              </a:rPr>
              <a:t>設立に伴う苦労した点</a:t>
            </a:r>
            <a:endParaRPr kumimoji="1" lang="en-US" altLang="ja-JP" sz="4000" b="0" i="0" u="none" strike="noStrike" normalizeH="0" dirty="0">
              <a:ln>
                <a:noFill/>
              </a:ln>
              <a:solidFill>
                <a:schemeClr val="tx1"/>
              </a:solidFill>
              <a:effectLst/>
              <a:latin typeface="Meiryo UI" panose="020B0604030504040204" pitchFamily="50" charset="-128"/>
              <a:ea typeface="Meiryo UI" panose="020B0604030504040204" pitchFamily="50" charset="-128"/>
            </a:endParaRPr>
          </a:p>
          <a:p>
            <a:pPr lvl="1" eaLnBrk="1" hangingPunct="1"/>
            <a:endParaRPr lang="en-US" altLang="ja-JP" sz="4000" dirty="0">
              <a:latin typeface="Meiryo UI" panose="020B0604030504040204" pitchFamily="50" charset="-128"/>
              <a:ea typeface="Meiryo UI" panose="020B0604030504040204" pitchFamily="50" charset="-128"/>
            </a:endParaRPr>
          </a:p>
          <a:p>
            <a:pPr lvl="1" eaLnBrk="1" hangingPunct="1"/>
            <a:r>
              <a:rPr kumimoji="1" lang="ja-JP" altLang="en-US" sz="4000" b="0" i="0" u="none" strike="noStrike" normalizeH="0" dirty="0">
                <a:ln>
                  <a:noFill/>
                </a:ln>
                <a:solidFill>
                  <a:schemeClr val="tx1"/>
                </a:solidFill>
                <a:effectLst/>
                <a:latin typeface="Meiryo UI" panose="020B0604030504040204" pitchFamily="50" charset="-128"/>
                <a:ea typeface="Meiryo UI" panose="020B0604030504040204" pitchFamily="50" charset="-128"/>
              </a:rPr>
              <a:t>・</a:t>
            </a:r>
            <a:r>
              <a:rPr kumimoji="1" lang="en-US" altLang="ja-JP" sz="4000" b="0" i="0" u="none" strike="noStrike" normalizeH="0" dirty="0">
                <a:ln>
                  <a:noFill/>
                </a:ln>
                <a:solidFill>
                  <a:schemeClr val="tx1"/>
                </a:solidFill>
                <a:effectLst/>
                <a:latin typeface="Meiryo UI" panose="020B0604030504040204" pitchFamily="50" charset="-128"/>
                <a:ea typeface="Meiryo UI" panose="020B0604030504040204" pitchFamily="50" charset="-128"/>
              </a:rPr>
              <a:t>PE</a:t>
            </a:r>
            <a:r>
              <a:rPr kumimoji="1" lang="ja-JP" altLang="en-US" sz="4000" b="0" i="0" u="none" strike="noStrike" normalizeH="0" dirty="0">
                <a:ln>
                  <a:noFill/>
                </a:ln>
                <a:solidFill>
                  <a:schemeClr val="tx1"/>
                </a:solidFill>
                <a:effectLst/>
                <a:latin typeface="Meiryo UI" panose="020B0604030504040204" pitchFamily="50" charset="-128"/>
                <a:ea typeface="Meiryo UI" panose="020B0604030504040204" pitchFamily="50" charset="-128"/>
              </a:rPr>
              <a:t>ファンド独立・設立のアドバイス</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75"/>
          <p:cNvSpPr txBox="1">
            <a:spLocks noChangeArrowheads="1"/>
          </p:cNvSpPr>
          <p:nvPr/>
        </p:nvSpPr>
        <p:spPr bwMode="auto">
          <a:xfrm>
            <a:off x="147638" y="764704"/>
            <a:ext cx="9610725" cy="576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tIns="72000" bIns="72000"/>
          <a:lstStyle>
            <a:lvl1pPr marL="273050" indent="-2730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177800" indent="-1778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経済面</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世界最高水準のリターン</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から生まれる業界最高割合のキャリー</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アナリストからキャリー数千万円受領</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社員は世界最高水準のリターンのファンドに投資が可能</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少なく見て</a:t>
            </a:r>
            <a:r>
              <a:rPr lang="en-US" altLang="ja-JP"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年で</a:t>
            </a:r>
            <a:r>
              <a:rPr lang="en-US" altLang="ja-JP"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40</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億円以上総収入</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も可能</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1">
              <a:spcBef>
                <a:spcPts val="400"/>
              </a:spcBef>
              <a:defRPr/>
            </a:pP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透明性がある評価基準</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360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度評価を含むフェアな評価</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チームワークを評価</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後から入った社員も実力次第で</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代表まで昇格</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するチャンス有り</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0" lvl="1" indent="0">
              <a:spcBef>
                <a:spcPts val="400"/>
              </a:spcBef>
              <a:buNone/>
              <a:defRPr/>
            </a:pP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高速に成長する事が可能</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年に</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件程度の投資経験を積める（年</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件以上投資）</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世界最高リターンを生むノウハウを得られる</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2"/>
          <p:cNvSpPr txBox="1">
            <a:spLocks noChangeArrowheads="1"/>
          </p:cNvSpPr>
          <p:nvPr/>
        </p:nvSpPr>
        <p:spPr>
          <a:xfrm>
            <a:off x="200472" y="188640"/>
            <a:ext cx="8453438" cy="252413"/>
          </a:xfrm>
          <a:prstGeom prst="rect">
            <a:avLst/>
          </a:prstGeom>
        </p:spPr>
        <p:txBody>
          <a:bodyPr/>
          <a:lstStyle/>
          <a:p>
            <a:pPr eaLnBrk="1" hangingPunct="1">
              <a:defRPr/>
            </a:pPr>
            <a:r>
              <a:rPr lang="ja-JP" altLang="en-US" b="1" kern="0" dirty="0">
                <a:latin typeface="Meiryo UI" panose="020B0604030504040204" pitchFamily="50" charset="-128"/>
                <a:ea typeface="Meiryo UI" panose="020B0604030504040204" pitchFamily="50" charset="-128"/>
                <a:cs typeface="+mj-cs"/>
              </a:rPr>
              <a:t>マラトンの</a:t>
            </a:r>
            <a:r>
              <a:rPr lang="en-US" altLang="ja-JP" b="1" kern="0" dirty="0">
                <a:latin typeface="Meiryo UI" panose="020B0604030504040204" pitchFamily="50" charset="-128"/>
                <a:ea typeface="Meiryo UI" panose="020B0604030504040204" pitchFamily="50" charset="-128"/>
                <a:cs typeface="+mj-cs"/>
              </a:rPr>
              <a:t>3</a:t>
            </a:r>
            <a:r>
              <a:rPr lang="ja-JP" altLang="en-US" b="1" kern="0" dirty="0">
                <a:latin typeface="Meiryo UI" panose="020B0604030504040204" pitchFamily="50" charset="-128"/>
                <a:ea typeface="Meiryo UI" panose="020B0604030504040204" pitchFamily="50" charset="-128"/>
                <a:cs typeface="+mj-cs"/>
              </a:rPr>
              <a:t>つの魅力</a:t>
            </a:r>
          </a:p>
        </p:txBody>
      </p:sp>
      <p:sp>
        <p:nvSpPr>
          <p:cNvPr id="2" name="正方形/長方形 1">
            <a:extLst>
              <a:ext uri="{FF2B5EF4-FFF2-40B4-BE49-F238E27FC236}">
                <a16:creationId xmlns:a16="http://schemas.microsoft.com/office/drawing/2014/main" id="{1A5E6161-3DA7-E4A1-94DE-7594402C0CA1}"/>
              </a:ext>
            </a:extLst>
          </p:cNvPr>
          <p:cNvSpPr/>
          <p:nvPr/>
        </p:nvSpPr>
        <p:spPr bwMode="auto">
          <a:xfrm>
            <a:off x="56456" y="116632"/>
            <a:ext cx="7488832" cy="6480720"/>
          </a:xfrm>
          <a:prstGeom prst="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BF89BC76-C4BC-2F56-97DB-171B64655B5C}"/>
              </a:ext>
            </a:extLst>
          </p:cNvPr>
          <p:cNvSpPr/>
          <p:nvPr/>
        </p:nvSpPr>
        <p:spPr bwMode="auto">
          <a:xfrm>
            <a:off x="208856" y="656999"/>
            <a:ext cx="9424664" cy="6201001"/>
          </a:xfrm>
          <a:prstGeom prst="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4000" b="0" i="0" u="none" strike="noStrike" normalizeH="0" dirty="0">
                <a:ln>
                  <a:noFill/>
                </a:ln>
                <a:solidFill>
                  <a:schemeClr val="tx1"/>
                </a:solidFill>
                <a:effectLst/>
                <a:latin typeface="Meiryo UI" panose="020B0604030504040204" pitchFamily="50" charset="-128"/>
                <a:ea typeface="Meiryo UI" panose="020B0604030504040204" pitchFamily="50" charset="-128"/>
              </a:rPr>
              <a:t>その前に・・・　小野の自己紹介</a:t>
            </a:r>
          </a:p>
        </p:txBody>
      </p:sp>
    </p:spTree>
    <p:extLst>
      <p:ext uri="{BB962C8B-B14F-4D97-AF65-F5344CB8AC3E}">
        <p14:creationId xmlns:p14="http://schemas.microsoft.com/office/powerpoint/2010/main" val="1402382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75"/>
          <p:cNvSpPr txBox="1">
            <a:spLocks noChangeArrowheads="1"/>
          </p:cNvSpPr>
          <p:nvPr/>
        </p:nvSpPr>
        <p:spPr bwMode="auto">
          <a:xfrm>
            <a:off x="147638" y="764704"/>
            <a:ext cx="9610725" cy="576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tIns="72000" bIns="72000"/>
          <a:lstStyle>
            <a:lvl1pPr marL="273050" indent="-2730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177800" indent="-1778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marL="457200" indent="-457200">
              <a:spcBef>
                <a:spcPts val="400"/>
              </a:spcBef>
              <a:buFont typeface="+mj-lt"/>
              <a:buAutoNum type="arabicPeriod"/>
              <a:defRPr/>
            </a:pPr>
            <a:r>
              <a:rPr lang="ja-JP" altLang="en-US" b="1" dirty="0">
                <a:latin typeface="Meiryo UI" panose="020B0604030504040204" pitchFamily="50" charset="-128"/>
                <a:ea typeface="Meiryo UI" panose="020B0604030504040204" pitchFamily="50" charset="-128"/>
                <a:cs typeface="Meiryo UI" panose="020B0604030504040204" pitchFamily="50" charset="-128"/>
              </a:rPr>
              <a:t>不動産ファンドサラリーマン時代</a:t>
            </a:r>
            <a:r>
              <a:rPr lang="en-US" altLang="ja-JP" b="1" dirty="0">
                <a:latin typeface="Meiryo UI" panose="020B0604030504040204" pitchFamily="50" charset="-128"/>
                <a:ea typeface="Meiryo UI" panose="020B0604030504040204" pitchFamily="50" charset="-128"/>
                <a:cs typeface="Meiryo UI" panose="020B0604030504040204" pitchFamily="50" charset="-128"/>
              </a:rPr>
              <a:t>	</a:t>
            </a:r>
            <a:r>
              <a:rPr lang="ja-JP" altLang="en-US" b="1" dirty="0">
                <a:latin typeface="Meiryo UI" panose="020B0604030504040204" pitchFamily="50" charset="-128"/>
                <a:ea typeface="Meiryo UI" panose="020B0604030504040204" pitchFamily="50" charset="-128"/>
                <a:cs typeface="Meiryo UI" panose="020B0604030504040204" pitchFamily="50" charset="-128"/>
              </a:rPr>
              <a:t>（</a:t>
            </a:r>
            <a:r>
              <a:rPr lang="en-US" altLang="ja-JP" b="1" dirty="0">
                <a:latin typeface="Meiryo UI" panose="020B0604030504040204" pitchFamily="50" charset="-128"/>
                <a:ea typeface="Meiryo UI" panose="020B0604030504040204" pitchFamily="50" charset="-128"/>
                <a:cs typeface="Meiryo UI" panose="020B0604030504040204" pitchFamily="50" charset="-128"/>
              </a:rPr>
              <a:t>2</a:t>
            </a:r>
            <a:r>
              <a:rPr lang="ja-JP" altLang="en-US" b="1" dirty="0">
                <a:latin typeface="Meiryo UI" panose="020B0604030504040204" pitchFamily="50" charset="-128"/>
                <a:ea typeface="Meiryo UI" panose="020B0604030504040204" pitchFamily="50" charset="-128"/>
                <a:cs typeface="Meiryo UI" panose="020B0604030504040204" pitchFamily="50" charset="-128"/>
              </a:rPr>
              <a:t>年程度）</a:t>
            </a:r>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b="1"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a:latin typeface="Meiryo UI" panose="020B0604030504040204" pitchFamily="50" charset="-128"/>
                <a:ea typeface="Meiryo UI" panose="020B0604030504040204" pitchFamily="50" charset="-128"/>
                <a:cs typeface="Meiryo UI" panose="020B0604030504040204" pitchFamily="50" charset="-128"/>
              </a:rPr>
              <a:t>ファンドの基本を学ぶ</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勝つ為のエントリー手法、ファンドがやってはいけない事を学ぶ</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spcBef>
                <a:spcPts val="400"/>
              </a:spcBef>
              <a:defRPr/>
            </a:pP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b="1" dirty="0">
                <a:latin typeface="Meiryo UI" panose="020B0604030504040204" pitchFamily="50" charset="-128"/>
                <a:ea typeface="Meiryo UI" panose="020B0604030504040204" pitchFamily="50" charset="-128"/>
                <a:cs typeface="Meiryo UI" panose="020B0604030504040204" pitchFamily="50" charset="-128"/>
              </a:rPr>
              <a:t>起業～</a:t>
            </a:r>
            <a:r>
              <a:rPr lang="en-US" altLang="ja-JP" b="1" dirty="0">
                <a:latin typeface="Meiryo UI" panose="020B0604030504040204" pitchFamily="50" charset="-128"/>
                <a:ea typeface="Meiryo UI" panose="020B0604030504040204" pitchFamily="50" charset="-128"/>
                <a:cs typeface="Meiryo UI" panose="020B0604030504040204" pitchFamily="50" charset="-128"/>
              </a:rPr>
              <a:t>1</a:t>
            </a:r>
            <a:r>
              <a:rPr lang="ja-JP" altLang="en-US" b="1" dirty="0">
                <a:latin typeface="Meiryo UI" panose="020B0604030504040204" pitchFamily="50" charset="-128"/>
                <a:ea typeface="Meiryo UI" panose="020B0604030504040204" pitchFamily="50" charset="-128"/>
                <a:cs typeface="Meiryo UI" panose="020B0604030504040204" pitchFamily="50" charset="-128"/>
              </a:rPr>
              <a:t>●億で</a:t>
            </a:r>
            <a:r>
              <a:rPr lang="en-US" altLang="ja-JP" b="1" dirty="0">
                <a:latin typeface="Meiryo UI" panose="020B0604030504040204" pitchFamily="50" charset="-128"/>
                <a:ea typeface="Meiryo UI" panose="020B0604030504040204" pitchFamily="50" charset="-128"/>
                <a:cs typeface="Meiryo UI" panose="020B0604030504040204" pitchFamily="50" charset="-128"/>
              </a:rPr>
              <a:t>EXIT		</a:t>
            </a:r>
            <a:r>
              <a:rPr lang="ja-JP" altLang="en-US" b="1" dirty="0">
                <a:latin typeface="Meiryo UI" panose="020B0604030504040204" pitchFamily="50" charset="-128"/>
                <a:ea typeface="Meiryo UI" panose="020B0604030504040204" pitchFamily="50" charset="-128"/>
                <a:cs typeface="Meiryo UI" panose="020B0604030504040204" pitchFamily="50" charset="-128"/>
              </a:rPr>
              <a:t>（</a:t>
            </a:r>
            <a:r>
              <a:rPr lang="en-US" altLang="ja-JP" b="1" dirty="0">
                <a:latin typeface="Meiryo UI" panose="020B0604030504040204" pitchFamily="50" charset="-128"/>
                <a:ea typeface="Meiryo UI" panose="020B0604030504040204" pitchFamily="50" charset="-128"/>
                <a:cs typeface="Meiryo UI" panose="020B0604030504040204" pitchFamily="50" charset="-128"/>
              </a:rPr>
              <a:t>3</a:t>
            </a:r>
            <a:r>
              <a:rPr lang="ja-JP" altLang="en-US" b="1" dirty="0">
                <a:latin typeface="Meiryo UI" panose="020B0604030504040204" pitchFamily="50" charset="-128"/>
                <a:ea typeface="Meiryo UI" panose="020B0604030504040204" pitchFamily="50" charset="-128"/>
                <a:cs typeface="Meiryo UI" panose="020B0604030504040204" pitchFamily="50" charset="-128"/>
              </a:rPr>
              <a:t>年程度）</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バリューアップ手法、結果を残す方法、仕組で回す方法を学ぶ</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en-US" altLang="ja-JP" dirty="0">
                <a:latin typeface="Meiryo UI" panose="020B0604030504040204" pitchFamily="50" charset="-128"/>
                <a:ea typeface="Meiryo UI" panose="020B0604030504040204" pitchFamily="50" charset="-128"/>
                <a:cs typeface="Meiryo UI" panose="020B0604030504040204" pitchFamily="50" charset="-128"/>
              </a:rPr>
              <a:t>EXIT</a:t>
            </a:r>
            <a:r>
              <a:rPr lang="ja-JP" altLang="en-US" dirty="0">
                <a:latin typeface="Meiryo UI" panose="020B0604030504040204" pitchFamily="50" charset="-128"/>
                <a:ea typeface="Meiryo UI" panose="020B0604030504040204" pitchFamily="50" charset="-128"/>
                <a:cs typeface="Meiryo UI" panose="020B0604030504040204" pitchFamily="50" charset="-128"/>
              </a:rPr>
              <a:t>方法によって</a:t>
            </a:r>
            <a:r>
              <a:rPr lang="en-US" altLang="ja-JP" dirty="0">
                <a:latin typeface="Meiryo UI" panose="020B0604030504040204" pitchFamily="50" charset="-128"/>
                <a:ea typeface="Meiryo UI" panose="020B0604030504040204" pitchFamily="50" charset="-128"/>
                <a:cs typeface="Meiryo UI" panose="020B0604030504040204" pitchFamily="50" charset="-128"/>
              </a:rPr>
              <a:t>1</a:t>
            </a:r>
            <a:r>
              <a:rPr lang="ja-JP" altLang="en-US" dirty="0">
                <a:latin typeface="Meiryo UI" panose="020B0604030504040204" pitchFamily="50" charset="-128"/>
                <a:ea typeface="Meiryo UI" panose="020B0604030504040204" pitchFamily="50" charset="-128"/>
                <a:cs typeface="Meiryo UI" panose="020B0604030504040204" pitchFamily="50" charset="-128"/>
              </a:rPr>
              <a:t>億円にも</a:t>
            </a:r>
            <a:r>
              <a:rPr lang="en-US" altLang="ja-JP" dirty="0">
                <a:latin typeface="Meiryo UI" panose="020B0604030504040204" pitchFamily="50" charset="-128"/>
                <a:ea typeface="Meiryo UI" panose="020B0604030504040204" pitchFamily="50" charset="-128"/>
                <a:cs typeface="Meiryo UI" panose="020B0604030504040204" pitchFamily="50" charset="-128"/>
              </a:rPr>
              <a:t>15</a:t>
            </a:r>
            <a:r>
              <a:rPr lang="ja-JP" altLang="en-US" dirty="0">
                <a:latin typeface="Meiryo UI" panose="020B0604030504040204" pitchFamily="50" charset="-128"/>
                <a:ea typeface="Meiryo UI" panose="020B0604030504040204" pitchFamily="50" charset="-128"/>
                <a:cs typeface="Meiryo UI" panose="020B0604030504040204" pitchFamily="50" charset="-128"/>
              </a:rPr>
              <a:t>億円にもなる事を学ぶ</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marL="0" lvl="1" indent="0">
              <a:spcBef>
                <a:spcPts val="400"/>
              </a:spcBef>
              <a:buNone/>
              <a:defRPr/>
            </a:pP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en-US" altLang="ja-JP" b="1" dirty="0">
                <a:latin typeface="Meiryo UI" panose="020B0604030504040204" pitchFamily="50" charset="-128"/>
                <a:ea typeface="Meiryo UI" panose="020B0604030504040204" pitchFamily="50" charset="-128"/>
                <a:cs typeface="Meiryo UI" panose="020B0604030504040204" pitchFamily="50" charset="-128"/>
              </a:rPr>
              <a:t>FAS</a:t>
            </a:r>
            <a:r>
              <a:rPr lang="ja-JP" altLang="en-US" b="1" dirty="0">
                <a:latin typeface="Meiryo UI" panose="020B0604030504040204" pitchFamily="50" charset="-128"/>
                <a:ea typeface="Meiryo UI" panose="020B0604030504040204" pitchFamily="50" charset="-128"/>
                <a:cs typeface="Meiryo UI" panose="020B0604030504040204" pitchFamily="50" charset="-128"/>
              </a:rPr>
              <a:t>を経て</a:t>
            </a:r>
            <a:r>
              <a:rPr lang="en-US" altLang="ja-JP" b="1" dirty="0">
                <a:latin typeface="Meiryo UI" panose="020B0604030504040204" pitchFamily="50" charset="-128"/>
                <a:ea typeface="Meiryo UI" panose="020B0604030504040204" pitchFamily="50" charset="-128"/>
                <a:cs typeface="Meiryo UI" panose="020B0604030504040204" pitchFamily="50" charset="-128"/>
              </a:rPr>
              <a:t>PE</a:t>
            </a:r>
            <a:r>
              <a:rPr lang="ja-JP" altLang="en-US" b="1" dirty="0">
                <a:latin typeface="Meiryo UI" panose="020B0604030504040204" pitchFamily="50" charset="-128"/>
                <a:ea typeface="Meiryo UI" panose="020B0604030504040204" pitchFamily="50" charset="-128"/>
                <a:cs typeface="Meiryo UI" panose="020B0604030504040204" pitchFamily="50" charset="-128"/>
              </a:rPr>
              <a:t>ファンドサラリーマン時代</a:t>
            </a:r>
            <a:r>
              <a:rPr lang="en-US" altLang="ja-JP" b="1" dirty="0">
                <a:latin typeface="Meiryo UI" panose="020B0604030504040204" pitchFamily="50" charset="-128"/>
                <a:ea typeface="Meiryo UI" panose="020B0604030504040204" pitchFamily="50" charset="-128"/>
                <a:cs typeface="Meiryo UI" panose="020B0604030504040204" pitchFamily="50" charset="-128"/>
              </a:rPr>
              <a:t>	</a:t>
            </a:r>
            <a:r>
              <a:rPr lang="ja-JP" altLang="en-US" b="1" dirty="0">
                <a:latin typeface="Meiryo UI" panose="020B0604030504040204" pitchFamily="50" charset="-128"/>
                <a:ea typeface="Meiryo UI" panose="020B0604030504040204" pitchFamily="50" charset="-128"/>
                <a:cs typeface="Meiryo UI" panose="020B0604030504040204" pitchFamily="50" charset="-128"/>
              </a:rPr>
              <a:t>（</a:t>
            </a:r>
            <a:r>
              <a:rPr lang="en-US" altLang="ja-JP" b="1" dirty="0">
                <a:latin typeface="Meiryo UI" panose="020B0604030504040204" pitchFamily="50" charset="-128"/>
                <a:ea typeface="Meiryo UI" panose="020B0604030504040204" pitchFamily="50" charset="-128"/>
                <a:cs typeface="Meiryo UI" panose="020B0604030504040204" pitchFamily="50" charset="-128"/>
              </a:rPr>
              <a:t>13</a:t>
            </a:r>
            <a:r>
              <a:rPr lang="ja-JP" altLang="en-US" b="1" dirty="0">
                <a:latin typeface="Meiryo UI" panose="020B0604030504040204" pitchFamily="50" charset="-128"/>
                <a:ea typeface="Meiryo UI" panose="020B0604030504040204" pitchFamily="50" charset="-128"/>
                <a:cs typeface="Meiryo UI" panose="020B0604030504040204" pitchFamily="50" charset="-128"/>
              </a:rPr>
              <a:t>年程度）</a:t>
            </a:r>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不動産業界、起業経験を</a:t>
            </a:r>
            <a:r>
              <a:rPr lang="en-US" altLang="ja-JP" dirty="0">
                <a:latin typeface="Meiryo UI" panose="020B0604030504040204" pitchFamily="50" charset="-128"/>
                <a:ea typeface="Meiryo UI" panose="020B0604030504040204" pitchFamily="50" charset="-128"/>
                <a:cs typeface="Meiryo UI" panose="020B0604030504040204" pitchFamily="50" charset="-128"/>
              </a:rPr>
              <a:t>PE</a:t>
            </a:r>
            <a:r>
              <a:rPr lang="ja-JP" altLang="en-US" dirty="0">
                <a:latin typeface="Meiryo UI" panose="020B0604030504040204" pitchFamily="50" charset="-128"/>
                <a:ea typeface="Meiryo UI" panose="020B0604030504040204" pitchFamily="50" charset="-128"/>
                <a:cs typeface="Meiryo UI" panose="020B0604030504040204" pitchFamily="50" charset="-128"/>
              </a:rPr>
              <a:t>ファンドでレバに頼らず高リターンを生む方法を発見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en-US" altLang="ja-JP" dirty="0">
                <a:latin typeface="Meiryo UI" panose="020B0604030504040204" pitchFamily="50" charset="-128"/>
                <a:ea typeface="Meiryo UI" panose="020B0604030504040204" pitchFamily="50" charset="-128"/>
                <a:cs typeface="Meiryo UI" panose="020B0604030504040204" pitchFamily="50" charset="-128"/>
              </a:rPr>
              <a:t>1</a:t>
            </a:r>
            <a:r>
              <a:rPr lang="ja-JP" altLang="en-US" dirty="0">
                <a:latin typeface="Meiryo UI" panose="020B0604030504040204" pitchFamily="50" charset="-128"/>
                <a:ea typeface="Meiryo UI" panose="020B0604030504040204" pitchFamily="50" charset="-128"/>
                <a:cs typeface="Meiryo UI" panose="020B0604030504040204" pitchFamily="50" charset="-128"/>
              </a:rPr>
              <a:t>件も損失を出さず</a:t>
            </a:r>
            <a:r>
              <a:rPr lang="en-US" altLang="ja-JP" dirty="0">
                <a:latin typeface="Meiryo UI" panose="020B0604030504040204" pitchFamily="50" charset="-128"/>
                <a:ea typeface="Meiryo UI" panose="020B0604030504040204" pitchFamily="50" charset="-128"/>
                <a:cs typeface="Meiryo UI" panose="020B0604030504040204" pitchFamily="50" charset="-128"/>
              </a:rPr>
              <a:t>25</a:t>
            </a:r>
            <a:r>
              <a:rPr lang="ja-JP" altLang="en-US" dirty="0">
                <a:latin typeface="Meiryo UI" panose="020B0604030504040204" pitchFamily="50" charset="-128"/>
                <a:ea typeface="Meiryo UI" panose="020B0604030504040204" pitchFamily="50" charset="-128"/>
                <a:cs typeface="Meiryo UI" panose="020B0604030504040204" pitchFamily="50" charset="-128"/>
              </a:rPr>
              <a:t>件でトップクラス（</a:t>
            </a:r>
            <a:r>
              <a:rPr lang="en-US" altLang="ja-JP" dirty="0">
                <a:latin typeface="Meiryo UI" panose="020B0604030504040204" pitchFamily="50" charset="-128"/>
                <a:ea typeface="Meiryo UI" panose="020B0604030504040204" pitchFamily="50" charset="-128"/>
                <a:cs typeface="Meiryo UI" panose="020B0604030504040204" pitchFamily="50" charset="-128"/>
              </a:rPr>
              <a:t>IRR40%</a:t>
            </a:r>
            <a:r>
              <a:rPr lang="ja-JP" altLang="en-US" dirty="0">
                <a:latin typeface="Meiryo UI" panose="020B0604030504040204" pitchFamily="50" charset="-128"/>
                <a:ea typeface="Meiryo UI" panose="020B0604030504040204" pitchFamily="50" charset="-128"/>
                <a:cs typeface="Meiryo UI" panose="020B0604030504040204" pitchFamily="50" charset="-128"/>
              </a:rPr>
              <a:t>以上）の平均リターンを創出</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en-US" altLang="ja-JP" dirty="0">
                <a:latin typeface="Meiryo UI" panose="020B0604030504040204" pitchFamily="50" charset="-128"/>
                <a:ea typeface="Meiryo UI" panose="020B0604030504040204" pitchFamily="50" charset="-128"/>
                <a:cs typeface="Meiryo UI" panose="020B0604030504040204" pitchFamily="50" charset="-128"/>
              </a:rPr>
              <a:t>CIO</a:t>
            </a:r>
            <a:r>
              <a:rPr lang="ja-JP" altLang="en-US" dirty="0">
                <a:latin typeface="Meiryo UI" panose="020B0604030504040204" pitchFamily="50" charset="-128"/>
                <a:ea typeface="Meiryo UI" panose="020B0604030504040204" pitchFamily="50" charset="-128"/>
                <a:cs typeface="Meiryo UI" panose="020B0604030504040204" pitchFamily="50" charset="-128"/>
              </a:rPr>
              <a:t>として成功の方程式を創案、</a:t>
            </a:r>
            <a:r>
              <a:rPr lang="en-US" altLang="ja-JP" dirty="0">
                <a:latin typeface="Meiryo UI" panose="020B0604030504040204" pitchFamily="50" charset="-128"/>
                <a:ea typeface="Meiryo UI" panose="020B0604030504040204" pitchFamily="50" charset="-128"/>
                <a:cs typeface="Meiryo UI" panose="020B0604030504040204" pitchFamily="50" charset="-128"/>
              </a:rPr>
              <a:t>5</a:t>
            </a:r>
            <a:r>
              <a:rPr lang="ja-JP" altLang="en-US" dirty="0">
                <a:latin typeface="Meiryo UI" panose="020B0604030504040204" pitchFamily="50" charset="-128"/>
                <a:ea typeface="Meiryo UI" panose="020B0604030504040204" pitchFamily="50" charset="-128"/>
                <a:cs typeface="Meiryo UI" panose="020B0604030504040204" pitchFamily="50" charset="-128"/>
              </a:rPr>
              <a:t>千億ハイリターンファンドを運用する為独立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marL="0" lvl="1" indent="0">
              <a:spcBef>
                <a:spcPts val="400"/>
              </a:spcBef>
              <a:buNone/>
              <a:defRPr/>
            </a:pP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b="1" dirty="0">
                <a:latin typeface="Meiryo UI" panose="020B0604030504040204" pitchFamily="50" charset="-128"/>
                <a:ea typeface="Meiryo UI" panose="020B0604030504040204" pitchFamily="50" charset="-128"/>
                <a:cs typeface="Meiryo UI" panose="020B0604030504040204" pitchFamily="50" charset="-128"/>
              </a:rPr>
              <a:t>マラトンキャピタルパートナーズ㈱起業</a:t>
            </a:r>
            <a:r>
              <a:rPr lang="en-US" altLang="ja-JP" b="1" dirty="0">
                <a:latin typeface="Meiryo UI" panose="020B0604030504040204" pitchFamily="50" charset="-128"/>
                <a:ea typeface="Meiryo UI" panose="020B0604030504040204" pitchFamily="50" charset="-128"/>
                <a:cs typeface="Meiryo UI" panose="020B0604030504040204" pitchFamily="50" charset="-128"/>
              </a:rPr>
              <a:t>	</a:t>
            </a:r>
            <a:r>
              <a:rPr lang="ja-JP" altLang="en-US" b="1" dirty="0">
                <a:latin typeface="Meiryo UI" panose="020B0604030504040204" pitchFamily="50" charset="-128"/>
                <a:ea typeface="Meiryo UI" panose="020B0604030504040204" pitchFamily="50" charset="-128"/>
                <a:cs typeface="Meiryo UI" panose="020B0604030504040204" pitchFamily="50" charset="-128"/>
              </a:rPr>
              <a:t>（現在</a:t>
            </a:r>
            <a:r>
              <a:rPr lang="en-US" altLang="ja-JP" b="1" dirty="0">
                <a:latin typeface="Meiryo UI" panose="020B0604030504040204" pitchFamily="50" charset="-128"/>
                <a:ea typeface="Meiryo UI" panose="020B0604030504040204" pitchFamily="50" charset="-128"/>
                <a:cs typeface="Meiryo UI" panose="020B0604030504040204" pitchFamily="50" charset="-128"/>
              </a:rPr>
              <a:t>4</a:t>
            </a:r>
            <a:r>
              <a:rPr lang="ja-JP" altLang="en-US" b="1" dirty="0">
                <a:latin typeface="Meiryo UI" panose="020B0604030504040204" pitchFamily="50" charset="-128"/>
                <a:ea typeface="Meiryo UI" panose="020B0604030504040204" pitchFamily="50" charset="-128"/>
                <a:cs typeface="Meiryo UI" panose="020B0604030504040204" pitchFamily="50" charset="-128"/>
              </a:rPr>
              <a:t>年目）</a:t>
            </a:r>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個人で</a:t>
            </a:r>
            <a:r>
              <a:rPr lang="en-US" altLang="ja-JP" dirty="0">
                <a:latin typeface="Meiryo UI" panose="020B0604030504040204" pitchFamily="50" charset="-128"/>
                <a:ea typeface="Meiryo UI" panose="020B0604030504040204" pitchFamily="50" charset="-128"/>
                <a:cs typeface="Meiryo UI" panose="020B0604030504040204" pitchFamily="50" charset="-128"/>
              </a:rPr>
              <a:t>113</a:t>
            </a:r>
            <a:r>
              <a:rPr lang="ja-JP" altLang="en-US" dirty="0">
                <a:latin typeface="Meiryo UI" panose="020B0604030504040204" pitchFamily="50" charset="-128"/>
                <a:ea typeface="Meiryo UI" panose="020B0604030504040204" pitchFamily="50" charset="-128"/>
                <a:cs typeface="Meiryo UI" panose="020B0604030504040204" pitchFamily="50" charset="-128"/>
              </a:rPr>
              <a:t>億の初号ファンド設立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en-US" altLang="ja-JP" dirty="0">
                <a:latin typeface="Meiryo UI" panose="020B0604030504040204" pitchFamily="50" charset="-128"/>
                <a:ea typeface="Meiryo UI" panose="020B0604030504040204" pitchFamily="50" charset="-128"/>
                <a:cs typeface="Meiryo UI" panose="020B0604030504040204" pitchFamily="50" charset="-128"/>
              </a:rPr>
              <a:t>1</a:t>
            </a:r>
            <a:r>
              <a:rPr lang="ja-JP" altLang="en-US" dirty="0">
                <a:latin typeface="Meiryo UI" panose="020B0604030504040204" pitchFamily="50" charset="-128"/>
                <a:ea typeface="Meiryo UI" panose="020B0604030504040204" pitchFamily="50" charset="-128"/>
                <a:cs typeface="Meiryo UI" panose="020B0604030504040204" pitchFamily="50" charset="-128"/>
              </a:rPr>
              <a:t>号ファンドは投資先の平均保有期間</a:t>
            </a:r>
            <a:r>
              <a:rPr lang="en-US" altLang="ja-JP" dirty="0">
                <a:latin typeface="Meiryo UI" panose="020B0604030504040204" pitchFamily="50" charset="-128"/>
                <a:ea typeface="Meiryo UI" panose="020B0604030504040204" pitchFamily="50" charset="-128"/>
                <a:cs typeface="Meiryo UI" panose="020B0604030504040204" pitchFamily="50" charset="-128"/>
              </a:rPr>
              <a:t>1.4</a:t>
            </a:r>
            <a:r>
              <a:rPr lang="ja-JP" altLang="en-US" dirty="0">
                <a:latin typeface="Meiryo UI" panose="020B0604030504040204" pitchFamily="50" charset="-128"/>
                <a:ea typeface="Meiryo UI" panose="020B0604030504040204" pitchFamily="50" charset="-128"/>
                <a:cs typeface="Meiryo UI" panose="020B0604030504040204" pitchFamily="50" charset="-128"/>
              </a:rPr>
              <a:t>年の時点でグロスリターン</a:t>
            </a:r>
            <a:r>
              <a:rPr lang="en-US" altLang="ja-JP" dirty="0">
                <a:latin typeface="Meiryo UI" panose="020B0604030504040204" pitchFamily="50" charset="-128"/>
                <a:ea typeface="Meiryo UI" panose="020B0604030504040204" pitchFamily="50" charset="-128"/>
                <a:cs typeface="Meiryo UI" panose="020B0604030504040204" pitchFamily="50" charset="-128"/>
              </a:rPr>
              <a:t>3.2</a:t>
            </a:r>
            <a:r>
              <a:rPr lang="ja-JP" altLang="en-US" dirty="0">
                <a:latin typeface="Meiryo UI" panose="020B0604030504040204" pitchFamily="50" charset="-128"/>
                <a:ea typeface="Meiryo UI" panose="020B0604030504040204" pitchFamily="50" charset="-128"/>
                <a:cs typeface="Meiryo UI" panose="020B0604030504040204" pitchFamily="50" charset="-128"/>
              </a:rPr>
              <a:t>倍以上</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en-US" altLang="ja-JP" dirty="0">
                <a:latin typeface="Meiryo UI" panose="020B0604030504040204" pitchFamily="50" charset="-128"/>
                <a:ea typeface="Meiryo UI" panose="020B0604030504040204" pitchFamily="50" charset="-128"/>
                <a:cs typeface="Meiryo UI" panose="020B0604030504040204" pitchFamily="50" charset="-128"/>
              </a:rPr>
              <a:t>2</a:t>
            </a:r>
            <a:r>
              <a:rPr lang="ja-JP" altLang="en-US" dirty="0">
                <a:latin typeface="Meiryo UI" panose="020B0604030504040204" pitchFamily="50" charset="-128"/>
                <a:ea typeface="Meiryo UI" panose="020B0604030504040204" pitchFamily="50" charset="-128"/>
                <a:cs typeface="Meiryo UI" panose="020B0604030504040204" pitchFamily="50" charset="-128"/>
              </a:rPr>
              <a:t>号はファンドレイズ開始</a:t>
            </a:r>
            <a:r>
              <a:rPr lang="en-US" altLang="ja-JP" dirty="0">
                <a:latin typeface="Meiryo UI" panose="020B0604030504040204" pitchFamily="50" charset="-128"/>
                <a:ea typeface="Meiryo UI" panose="020B0604030504040204" pitchFamily="50" charset="-128"/>
                <a:cs typeface="Meiryo UI" panose="020B0604030504040204" pitchFamily="50" charset="-128"/>
              </a:rPr>
              <a:t>3</a:t>
            </a:r>
            <a:r>
              <a:rPr lang="ja-JP" altLang="en-US" dirty="0">
                <a:latin typeface="Meiryo UI" panose="020B0604030504040204" pitchFamily="50" charset="-128"/>
                <a:ea typeface="Meiryo UI" panose="020B0604030504040204" pitchFamily="50" charset="-128"/>
                <a:cs typeface="Meiryo UI" panose="020B0604030504040204" pitchFamily="50" charset="-128"/>
              </a:rPr>
              <a:t>週間で</a:t>
            </a:r>
            <a:r>
              <a:rPr lang="en-US" altLang="ja-JP" dirty="0">
                <a:latin typeface="Meiryo UI" panose="020B0604030504040204" pitchFamily="50" charset="-128"/>
                <a:ea typeface="Meiryo UI" panose="020B0604030504040204" pitchFamily="50" charset="-128"/>
                <a:cs typeface="Meiryo UI" panose="020B0604030504040204" pitchFamily="50" charset="-128"/>
              </a:rPr>
              <a:t>350</a:t>
            </a:r>
            <a:r>
              <a:rPr lang="ja-JP" altLang="en-US" dirty="0">
                <a:latin typeface="Meiryo UI" panose="020B0604030504040204" pitchFamily="50" charset="-128"/>
                <a:ea typeface="Meiryo UI" panose="020B0604030504040204" pitchFamily="50" charset="-128"/>
                <a:cs typeface="Meiryo UI" panose="020B0604030504040204" pitchFamily="50" charset="-128"/>
              </a:rPr>
              <a:t>億のレイズ枠が埋まる事態に</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2"/>
          <p:cNvSpPr txBox="1">
            <a:spLocks noChangeArrowheads="1"/>
          </p:cNvSpPr>
          <p:nvPr/>
        </p:nvSpPr>
        <p:spPr>
          <a:xfrm>
            <a:off x="200472" y="188640"/>
            <a:ext cx="8453438" cy="252413"/>
          </a:xfrm>
          <a:prstGeom prst="rect">
            <a:avLst/>
          </a:prstGeom>
        </p:spPr>
        <p:txBody>
          <a:bodyPr/>
          <a:lstStyle/>
          <a:p>
            <a:pPr eaLnBrk="1" hangingPunct="1">
              <a:defRPr/>
            </a:pPr>
            <a:r>
              <a:rPr lang="ja-JP" altLang="en-US" b="1" kern="0" dirty="0">
                <a:latin typeface="Meiryo UI" panose="020B0604030504040204" pitchFamily="50" charset="-128"/>
                <a:ea typeface="Meiryo UI" panose="020B0604030504040204" pitchFamily="50" charset="-128"/>
                <a:cs typeface="+mj-cs"/>
              </a:rPr>
              <a:t>小野の自己紹介</a:t>
            </a:r>
          </a:p>
        </p:txBody>
      </p:sp>
    </p:spTree>
    <p:extLst>
      <p:ext uri="{BB962C8B-B14F-4D97-AF65-F5344CB8AC3E}">
        <p14:creationId xmlns:p14="http://schemas.microsoft.com/office/powerpoint/2010/main" val="146534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グラフ 36">
            <a:extLst>
              <a:ext uri="{FF2B5EF4-FFF2-40B4-BE49-F238E27FC236}">
                <a16:creationId xmlns:a16="http://schemas.microsoft.com/office/drawing/2014/main" id="{7E8318E5-55DC-1716-A158-9A073F98F3D5}"/>
              </a:ext>
            </a:extLst>
          </p:cNvPr>
          <p:cNvGraphicFramePr>
            <a:graphicFrameLocks/>
          </p:cNvGraphicFramePr>
          <p:nvPr>
            <p:extLst>
              <p:ext uri="{D42A27DB-BD31-4B8C-83A1-F6EECF244321}">
                <p14:modId xmlns:p14="http://schemas.microsoft.com/office/powerpoint/2010/main" val="2689632925"/>
              </p:ext>
            </p:extLst>
          </p:nvPr>
        </p:nvGraphicFramePr>
        <p:xfrm>
          <a:off x="560512" y="1887144"/>
          <a:ext cx="4321850" cy="3536594"/>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2"/>
          <p:cNvSpPr txBox="1">
            <a:spLocks noChangeArrowheads="1"/>
          </p:cNvSpPr>
          <p:nvPr/>
        </p:nvSpPr>
        <p:spPr>
          <a:xfrm>
            <a:off x="200472" y="188640"/>
            <a:ext cx="8453438" cy="252413"/>
          </a:xfrm>
          <a:prstGeom prst="rect">
            <a:avLst/>
          </a:prstGeom>
        </p:spPr>
        <p:txBody>
          <a:bodyPr/>
          <a:lstStyle/>
          <a:p>
            <a:pPr eaLnBrk="1" hangingPunct="1">
              <a:defRPr/>
            </a:pPr>
            <a:r>
              <a:rPr lang="ja-JP" altLang="en-US" b="1" kern="0" dirty="0">
                <a:latin typeface="Meiryo UI" panose="020B0604030504040204" pitchFamily="50" charset="-128"/>
                <a:ea typeface="Meiryo UI" panose="020B0604030504040204" pitchFamily="50" charset="-128"/>
                <a:cs typeface="+mj-cs"/>
              </a:rPr>
              <a:t>小野の自己紹介　レイズできた一番の理由</a:t>
            </a:r>
          </a:p>
        </p:txBody>
      </p:sp>
      <p:cxnSp>
        <p:nvCxnSpPr>
          <p:cNvPr id="3" name="直線コネクタ 2">
            <a:extLst>
              <a:ext uri="{FF2B5EF4-FFF2-40B4-BE49-F238E27FC236}">
                <a16:creationId xmlns:a16="http://schemas.microsoft.com/office/drawing/2014/main" id="{CBFE87D6-F904-E7EC-FAC6-379D3B7F86DC}"/>
              </a:ext>
            </a:extLst>
          </p:cNvPr>
          <p:cNvCxnSpPr>
            <a:cxnSpLocks/>
          </p:cNvCxnSpPr>
          <p:nvPr/>
        </p:nvCxnSpPr>
        <p:spPr bwMode="auto">
          <a:xfrm>
            <a:off x="1380253" y="3119482"/>
            <a:ext cx="1412507" cy="0"/>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6" name="直線コネクタ 5">
            <a:extLst>
              <a:ext uri="{FF2B5EF4-FFF2-40B4-BE49-F238E27FC236}">
                <a16:creationId xmlns:a16="http://schemas.microsoft.com/office/drawing/2014/main" id="{FCF056B4-4115-7C99-6864-3DFF914D7EA3}"/>
              </a:ext>
            </a:extLst>
          </p:cNvPr>
          <p:cNvCxnSpPr>
            <a:cxnSpLocks/>
          </p:cNvCxnSpPr>
          <p:nvPr/>
        </p:nvCxnSpPr>
        <p:spPr bwMode="auto">
          <a:xfrm>
            <a:off x="1277751" y="3449258"/>
            <a:ext cx="1008369" cy="0"/>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8" name="直線コネクタ 7">
            <a:extLst>
              <a:ext uri="{FF2B5EF4-FFF2-40B4-BE49-F238E27FC236}">
                <a16:creationId xmlns:a16="http://schemas.microsoft.com/office/drawing/2014/main" id="{6368B35F-33DD-7391-8B1C-E1BCFB64CFDC}"/>
              </a:ext>
            </a:extLst>
          </p:cNvPr>
          <p:cNvCxnSpPr>
            <a:cxnSpLocks/>
          </p:cNvCxnSpPr>
          <p:nvPr/>
        </p:nvCxnSpPr>
        <p:spPr bwMode="auto">
          <a:xfrm>
            <a:off x="1802033" y="3790172"/>
            <a:ext cx="899469" cy="0"/>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sp>
        <p:nvSpPr>
          <p:cNvPr id="10" name="テキスト ボックス 9">
            <a:extLst>
              <a:ext uri="{FF2B5EF4-FFF2-40B4-BE49-F238E27FC236}">
                <a16:creationId xmlns:a16="http://schemas.microsoft.com/office/drawing/2014/main" id="{885E286D-6FFC-0D12-17D3-658BF80E5886}"/>
              </a:ext>
            </a:extLst>
          </p:cNvPr>
          <p:cNvSpPr txBox="1"/>
          <p:nvPr/>
        </p:nvSpPr>
        <p:spPr>
          <a:xfrm>
            <a:off x="2936776" y="5445224"/>
            <a:ext cx="2018501" cy="338554"/>
          </a:xfrm>
          <a:prstGeom prst="rect">
            <a:avLst/>
          </a:prstGeom>
          <a:noFill/>
        </p:spPr>
        <p:txBody>
          <a:bodyPr wrap="none" rtlCol="0">
            <a:spAutoFit/>
          </a:bodyPr>
          <a:lstStyle/>
          <a:p>
            <a:r>
              <a:rPr kumimoji="1" lang="ja-JP" altLang="en-US" sz="1600" dirty="0"/>
              <a:t>ファンドサイズ（億円）</a:t>
            </a:r>
            <a:endParaRPr kumimoji="1" lang="en-US" altLang="ja-JP" sz="1600" dirty="0"/>
          </a:p>
        </p:txBody>
      </p:sp>
      <p:sp>
        <p:nvSpPr>
          <p:cNvPr id="11" name="テキスト ボックス 10">
            <a:extLst>
              <a:ext uri="{FF2B5EF4-FFF2-40B4-BE49-F238E27FC236}">
                <a16:creationId xmlns:a16="http://schemas.microsoft.com/office/drawing/2014/main" id="{C86BF630-9FC5-EB14-1E2D-FC969A555C20}"/>
              </a:ext>
            </a:extLst>
          </p:cNvPr>
          <p:cNvSpPr txBox="1"/>
          <p:nvPr/>
        </p:nvSpPr>
        <p:spPr>
          <a:xfrm>
            <a:off x="189925" y="1772816"/>
            <a:ext cx="1095172" cy="338554"/>
          </a:xfrm>
          <a:prstGeom prst="rect">
            <a:avLst/>
          </a:prstGeom>
          <a:noFill/>
        </p:spPr>
        <p:txBody>
          <a:bodyPr wrap="none" rtlCol="0">
            <a:spAutoFit/>
          </a:bodyPr>
          <a:lstStyle/>
          <a:p>
            <a:r>
              <a:rPr kumimoji="1" lang="ja-JP" altLang="en-US" sz="1600" dirty="0"/>
              <a:t>グロス</a:t>
            </a:r>
            <a:r>
              <a:rPr kumimoji="1" lang="en-US" altLang="ja-JP" sz="1600" dirty="0"/>
              <a:t>IRR</a:t>
            </a:r>
          </a:p>
        </p:txBody>
      </p:sp>
      <p:sp>
        <p:nvSpPr>
          <p:cNvPr id="12" name="楕円 11">
            <a:extLst>
              <a:ext uri="{FF2B5EF4-FFF2-40B4-BE49-F238E27FC236}">
                <a16:creationId xmlns:a16="http://schemas.microsoft.com/office/drawing/2014/main" id="{7E9BA5D8-BFEC-7589-6088-021D623E4370}"/>
              </a:ext>
            </a:extLst>
          </p:cNvPr>
          <p:cNvSpPr/>
          <p:nvPr/>
        </p:nvSpPr>
        <p:spPr bwMode="auto">
          <a:xfrm>
            <a:off x="1010729" y="2969036"/>
            <a:ext cx="295792" cy="284014"/>
          </a:xfrm>
          <a:prstGeom prst="ellipse">
            <a:avLst/>
          </a:prstGeom>
          <a:no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15" name="楕円 14">
            <a:extLst>
              <a:ext uri="{FF2B5EF4-FFF2-40B4-BE49-F238E27FC236}">
                <a16:creationId xmlns:a16="http://schemas.microsoft.com/office/drawing/2014/main" id="{A2C29DA1-02FD-3DEA-4964-46155BF73564}"/>
              </a:ext>
            </a:extLst>
          </p:cNvPr>
          <p:cNvSpPr/>
          <p:nvPr/>
        </p:nvSpPr>
        <p:spPr bwMode="auto">
          <a:xfrm>
            <a:off x="973145" y="3335506"/>
            <a:ext cx="295792" cy="284014"/>
          </a:xfrm>
          <a:prstGeom prst="ellipse">
            <a:avLst/>
          </a:prstGeom>
          <a:no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19" name="楕円 18">
            <a:extLst>
              <a:ext uri="{FF2B5EF4-FFF2-40B4-BE49-F238E27FC236}">
                <a16:creationId xmlns:a16="http://schemas.microsoft.com/office/drawing/2014/main" id="{EF3AD02F-8FC6-7DCB-2AC7-F25AA6A7FB56}"/>
              </a:ext>
            </a:extLst>
          </p:cNvPr>
          <p:cNvSpPr/>
          <p:nvPr/>
        </p:nvSpPr>
        <p:spPr bwMode="auto">
          <a:xfrm>
            <a:off x="1467741" y="3623538"/>
            <a:ext cx="295792" cy="284014"/>
          </a:xfrm>
          <a:prstGeom prst="ellipse">
            <a:avLst/>
          </a:prstGeom>
          <a:no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72AB77D6-BDA5-5306-ED0F-86C36FF49B84}"/>
              </a:ext>
            </a:extLst>
          </p:cNvPr>
          <p:cNvSpPr txBox="1"/>
          <p:nvPr/>
        </p:nvSpPr>
        <p:spPr>
          <a:xfrm>
            <a:off x="2682252" y="2924944"/>
            <a:ext cx="1782860" cy="338554"/>
          </a:xfrm>
          <a:prstGeom prst="rect">
            <a:avLst/>
          </a:prstGeom>
          <a:noFill/>
        </p:spPr>
        <p:txBody>
          <a:bodyPr wrap="none" rtlCol="0">
            <a:spAutoFit/>
          </a:bodyPr>
          <a:lstStyle/>
          <a:p>
            <a:r>
              <a:rPr kumimoji="1" lang="ja-JP" altLang="en-US" sz="1600" dirty="0"/>
              <a:t>マラトン</a:t>
            </a:r>
            <a:r>
              <a:rPr kumimoji="1" lang="en-US" altLang="ja-JP" sz="1600" dirty="0"/>
              <a:t>1</a:t>
            </a:r>
            <a:r>
              <a:rPr kumimoji="1" lang="ja-JP" altLang="en-US" sz="1600" dirty="0"/>
              <a:t>号（見込）</a:t>
            </a:r>
            <a:endParaRPr kumimoji="1" lang="en-US" altLang="ja-JP" sz="1600" dirty="0"/>
          </a:p>
        </p:txBody>
      </p:sp>
      <p:sp>
        <p:nvSpPr>
          <p:cNvPr id="24" name="テキスト ボックス 23">
            <a:extLst>
              <a:ext uri="{FF2B5EF4-FFF2-40B4-BE49-F238E27FC236}">
                <a16:creationId xmlns:a16="http://schemas.microsoft.com/office/drawing/2014/main" id="{8ED2E88E-2404-E6C4-2FF1-61001AFE43CB}"/>
              </a:ext>
            </a:extLst>
          </p:cNvPr>
          <p:cNvSpPr txBox="1"/>
          <p:nvPr/>
        </p:nvSpPr>
        <p:spPr>
          <a:xfrm>
            <a:off x="2720752" y="3645639"/>
            <a:ext cx="1782860" cy="338554"/>
          </a:xfrm>
          <a:prstGeom prst="rect">
            <a:avLst/>
          </a:prstGeom>
          <a:noFill/>
        </p:spPr>
        <p:txBody>
          <a:bodyPr wrap="none" rtlCol="0">
            <a:spAutoFit/>
          </a:bodyPr>
          <a:lstStyle/>
          <a:p>
            <a:r>
              <a:rPr kumimoji="1" lang="ja-JP" altLang="en-US" sz="1600" dirty="0"/>
              <a:t>マラトン</a:t>
            </a:r>
            <a:r>
              <a:rPr lang="en-US" altLang="ja-JP" sz="1600" dirty="0"/>
              <a:t>2</a:t>
            </a:r>
            <a:r>
              <a:rPr kumimoji="1" lang="ja-JP" altLang="en-US" sz="1600" dirty="0"/>
              <a:t>号（計画）</a:t>
            </a:r>
            <a:endParaRPr kumimoji="1" lang="en-US" altLang="ja-JP" sz="1600" dirty="0"/>
          </a:p>
        </p:txBody>
      </p:sp>
      <p:sp>
        <p:nvSpPr>
          <p:cNvPr id="26" name="テキスト ボックス 25">
            <a:extLst>
              <a:ext uri="{FF2B5EF4-FFF2-40B4-BE49-F238E27FC236}">
                <a16:creationId xmlns:a16="http://schemas.microsoft.com/office/drawing/2014/main" id="{21166F33-8687-4ACB-1732-3B48B9F2408F}"/>
              </a:ext>
            </a:extLst>
          </p:cNvPr>
          <p:cNvSpPr txBox="1"/>
          <p:nvPr/>
        </p:nvSpPr>
        <p:spPr>
          <a:xfrm>
            <a:off x="2279079" y="3263498"/>
            <a:ext cx="2685351" cy="338554"/>
          </a:xfrm>
          <a:prstGeom prst="rect">
            <a:avLst/>
          </a:prstGeom>
          <a:noFill/>
        </p:spPr>
        <p:txBody>
          <a:bodyPr wrap="none" rtlCol="0">
            <a:spAutoFit/>
          </a:bodyPr>
          <a:lstStyle/>
          <a:p>
            <a:r>
              <a:rPr kumimoji="1" lang="ja-JP" altLang="en-US" sz="1600" dirty="0"/>
              <a:t>小野の実績（レバ無し、全て）</a:t>
            </a:r>
            <a:endParaRPr kumimoji="1" lang="en-US" altLang="ja-JP" sz="1600" dirty="0"/>
          </a:p>
        </p:txBody>
      </p:sp>
      <p:cxnSp>
        <p:nvCxnSpPr>
          <p:cNvPr id="27" name="直線コネクタ 26">
            <a:extLst>
              <a:ext uri="{FF2B5EF4-FFF2-40B4-BE49-F238E27FC236}">
                <a16:creationId xmlns:a16="http://schemas.microsoft.com/office/drawing/2014/main" id="{77C7ABDC-A724-DD6C-D2D0-0196AE7087EE}"/>
              </a:ext>
            </a:extLst>
          </p:cNvPr>
          <p:cNvCxnSpPr>
            <a:cxnSpLocks/>
          </p:cNvCxnSpPr>
          <p:nvPr/>
        </p:nvCxnSpPr>
        <p:spPr bwMode="auto">
          <a:xfrm>
            <a:off x="1216344" y="2667539"/>
            <a:ext cx="610813" cy="0"/>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sp>
        <p:nvSpPr>
          <p:cNvPr id="28" name="楕円 27">
            <a:extLst>
              <a:ext uri="{FF2B5EF4-FFF2-40B4-BE49-F238E27FC236}">
                <a16:creationId xmlns:a16="http://schemas.microsoft.com/office/drawing/2014/main" id="{B31767A6-75CD-21CA-3C38-E432663356BF}"/>
              </a:ext>
            </a:extLst>
          </p:cNvPr>
          <p:cNvSpPr/>
          <p:nvPr/>
        </p:nvSpPr>
        <p:spPr bwMode="auto">
          <a:xfrm>
            <a:off x="920552" y="2564032"/>
            <a:ext cx="295792" cy="284014"/>
          </a:xfrm>
          <a:prstGeom prst="ellipse">
            <a:avLst/>
          </a:prstGeom>
          <a:no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29" name="テキスト ボックス 28">
            <a:extLst>
              <a:ext uri="{FF2B5EF4-FFF2-40B4-BE49-F238E27FC236}">
                <a16:creationId xmlns:a16="http://schemas.microsoft.com/office/drawing/2014/main" id="{DC79AD6A-82FF-44AA-7192-EB13E81FCF28}"/>
              </a:ext>
            </a:extLst>
          </p:cNvPr>
          <p:cNvSpPr txBox="1"/>
          <p:nvPr/>
        </p:nvSpPr>
        <p:spPr>
          <a:xfrm>
            <a:off x="1712640" y="2524168"/>
            <a:ext cx="3270447" cy="338554"/>
          </a:xfrm>
          <a:prstGeom prst="rect">
            <a:avLst/>
          </a:prstGeom>
          <a:noFill/>
        </p:spPr>
        <p:txBody>
          <a:bodyPr wrap="none" rtlCol="0">
            <a:spAutoFit/>
          </a:bodyPr>
          <a:lstStyle/>
          <a:p>
            <a:r>
              <a:rPr kumimoji="1" lang="ja-JP" altLang="en-US" sz="1600" dirty="0"/>
              <a:t>小野の実績（レバ無しパートナー時）</a:t>
            </a:r>
            <a:endParaRPr kumimoji="1" lang="en-US" altLang="ja-JP" sz="1600" dirty="0"/>
          </a:p>
        </p:txBody>
      </p:sp>
      <p:graphicFrame>
        <p:nvGraphicFramePr>
          <p:cNvPr id="38" name="グラフ 37">
            <a:extLst>
              <a:ext uri="{FF2B5EF4-FFF2-40B4-BE49-F238E27FC236}">
                <a16:creationId xmlns:a16="http://schemas.microsoft.com/office/drawing/2014/main" id="{ED7AF37F-8595-4C18-B48D-5DC0EBEAAA1B}"/>
              </a:ext>
            </a:extLst>
          </p:cNvPr>
          <p:cNvGraphicFramePr>
            <a:graphicFrameLocks/>
          </p:cNvGraphicFramePr>
          <p:nvPr>
            <p:extLst>
              <p:ext uri="{D42A27DB-BD31-4B8C-83A1-F6EECF244321}">
                <p14:modId xmlns:p14="http://schemas.microsoft.com/office/powerpoint/2010/main" val="401825158"/>
              </p:ext>
            </p:extLst>
          </p:nvPr>
        </p:nvGraphicFramePr>
        <p:xfrm>
          <a:off x="5168816" y="1895346"/>
          <a:ext cx="4320688" cy="3530843"/>
        </p:xfrm>
        <a:graphic>
          <a:graphicData uri="http://schemas.openxmlformats.org/drawingml/2006/chart">
            <c:chart xmlns:c="http://schemas.openxmlformats.org/drawingml/2006/chart" xmlns:r="http://schemas.openxmlformats.org/officeDocument/2006/relationships" r:id="rId3"/>
          </a:graphicData>
        </a:graphic>
      </p:graphicFrame>
      <p:sp>
        <p:nvSpPr>
          <p:cNvPr id="39" name="テキスト ボックス 38">
            <a:extLst>
              <a:ext uri="{FF2B5EF4-FFF2-40B4-BE49-F238E27FC236}">
                <a16:creationId xmlns:a16="http://schemas.microsoft.com/office/drawing/2014/main" id="{D7C0E536-7E82-B770-7BD4-0A978A7F2C73}"/>
              </a:ext>
            </a:extLst>
          </p:cNvPr>
          <p:cNvSpPr txBox="1"/>
          <p:nvPr/>
        </p:nvSpPr>
        <p:spPr>
          <a:xfrm>
            <a:off x="7687027" y="5370980"/>
            <a:ext cx="2018501" cy="338554"/>
          </a:xfrm>
          <a:prstGeom prst="rect">
            <a:avLst/>
          </a:prstGeom>
          <a:noFill/>
        </p:spPr>
        <p:txBody>
          <a:bodyPr wrap="none" rtlCol="0">
            <a:spAutoFit/>
          </a:bodyPr>
          <a:lstStyle/>
          <a:p>
            <a:r>
              <a:rPr kumimoji="1" lang="ja-JP" altLang="en-US" sz="1600" dirty="0"/>
              <a:t>ファンドサイズ（億円）</a:t>
            </a:r>
            <a:endParaRPr kumimoji="1" lang="en-US" altLang="ja-JP" sz="1600" dirty="0"/>
          </a:p>
        </p:txBody>
      </p:sp>
      <p:sp>
        <p:nvSpPr>
          <p:cNvPr id="40" name="テキスト ボックス 39">
            <a:extLst>
              <a:ext uri="{FF2B5EF4-FFF2-40B4-BE49-F238E27FC236}">
                <a16:creationId xmlns:a16="http://schemas.microsoft.com/office/drawing/2014/main" id="{C60E203D-403B-000B-AE50-5C8EC95FB2B6}"/>
              </a:ext>
            </a:extLst>
          </p:cNvPr>
          <p:cNvSpPr txBox="1"/>
          <p:nvPr/>
        </p:nvSpPr>
        <p:spPr>
          <a:xfrm>
            <a:off x="4953000" y="1823338"/>
            <a:ext cx="1107996" cy="338554"/>
          </a:xfrm>
          <a:prstGeom prst="rect">
            <a:avLst/>
          </a:prstGeom>
          <a:noFill/>
        </p:spPr>
        <p:txBody>
          <a:bodyPr wrap="none" rtlCol="0">
            <a:spAutoFit/>
          </a:bodyPr>
          <a:lstStyle/>
          <a:p>
            <a:r>
              <a:rPr kumimoji="1" lang="ja-JP" altLang="en-US" sz="1600" dirty="0"/>
              <a:t>グロス</a:t>
            </a:r>
            <a:r>
              <a:rPr kumimoji="1" lang="en-US" altLang="ja-JP" sz="1600" dirty="0"/>
              <a:t>ROI</a:t>
            </a:r>
          </a:p>
        </p:txBody>
      </p:sp>
      <p:cxnSp>
        <p:nvCxnSpPr>
          <p:cNvPr id="41" name="直線コネクタ 40">
            <a:extLst>
              <a:ext uri="{FF2B5EF4-FFF2-40B4-BE49-F238E27FC236}">
                <a16:creationId xmlns:a16="http://schemas.microsoft.com/office/drawing/2014/main" id="{B9F8923E-B2A4-B76B-E2D2-A80A8A5BC572}"/>
              </a:ext>
            </a:extLst>
          </p:cNvPr>
          <p:cNvCxnSpPr>
            <a:cxnSpLocks/>
          </p:cNvCxnSpPr>
          <p:nvPr/>
        </p:nvCxnSpPr>
        <p:spPr bwMode="auto">
          <a:xfrm>
            <a:off x="5922471" y="2694823"/>
            <a:ext cx="1412507" cy="0"/>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42" name="直線コネクタ 41">
            <a:extLst>
              <a:ext uri="{FF2B5EF4-FFF2-40B4-BE49-F238E27FC236}">
                <a16:creationId xmlns:a16="http://schemas.microsoft.com/office/drawing/2014/main" id="{674394B1-7211-7FC7-4135-BC6E1C8933A2}"/>
              </a:ext>
            </a:extLst>
          </p:cNvPr>
          <p:cNvCxnSpPr>
            <a:cxnSpLocks/>
          </p:cNvCxnSpPr>
          <p:nvPr/>
        </p:nvCxnSpPr>
        <p:spPr bwMode="auto">
          <a:xfrm>
            <a:off x="5814420" y="3597292"/>
            <a:ext cx="1008369" cy="0"/>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43" name="直線コネクタ 42">
            <a:extLst>
              <a:ext uri="{FF2B5EF4-FFF2-40B4-BE49-F238E27FC236}">
                <a16:creationId xmlns:a16="http://schemas.microsoft.com/office/drawing/2014/main" id="{1E368B3D-30A7-7F44-ACC3-9519608EE473}"/>
              </a:ext>
            </a:extLst>
          </p:cNvPr>
          <p:cNvCxnSpPr>
            <a:cxnSpLocks/>
          </p:cNvCxnSpPr>
          <p:nvPr/>
        </p:nvCxnSpPr>
        <p:spPr bwMode="auto">
          <a:xfrm>
            <a:off x="6367412" y="2998084"/>
            <a:ext cx="899469" cy="0"/>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sp>
        <p:nvSpPr>
          <p:cNvPr id="44" name="楕円 43">
            <a:extLst>
              <a:ext uri="{FF2B5EF4-FFF2-40B4-BE49-F238E27FC236}">
                <a16:creationId xmlns:a16="http://schemas.microsoft.com/office/drawing/2014/main" id="{1D16F365-A81D-400E-8CB5-9ABB0CE5D6A5}"/>
              </a:ext>
            </a:extLst>
          </p:cNvPr>
          <p:cNvSpPr/>
          <p:nvPr/>
        </p:nvSpPr>
        <p:spPr bwMode="auto">
          <a:xfrm>
            <a:off x="5552947" y="2544377"/>
            <a:ext cx="295792" cy="284014"/>
          </a:xfrm>
          <a:prstGeom prst="ellipse">
            <a:avLst/>
          </a:prstGeom>
          <a:no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45" name="楕円 44">
            <a:extLst>
              <a:ext uri="{FF2B5EF4-FFF2-40B4-BE49-F238E27FC236}">
                <a16:creationId xmlns:a16="http://schemas.microsoft.com/office/drawing/2014/main" id="{2E1B5A0F-B961-D738-EC76-A983B8756A6F}"/>
              </a:ext>
            </a:extLst>
          </p:cNvPr>
          <p:cNvSpPr/>
          <p:nvPr/>
        </p:nvSpPr>
        <p:spPr bwMode="auto">
          <a:xfrm>
            <a:off x="5509814" y="3483540"/>
            <a:ext cx="295792" cy="284014"/>
          </a:xfrm>
          <a:prstGeom prst="ellipse">
            <a:avLst/>
          </a:prstGeom>
          <a:no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46" name="楕円 45">
            <a:extLst>
              <a:ext uri="{FF2B5EF4-FFF2-40B4-BE49-F238E27FC236}">
                <a16:creationId xmlns:a16="http://schemas.microsoft.com/office/drawing/2014/main" id="{8C2DA9DA-0DE2-5717-AEC8-88143888F3D2}"/>
              </a:ext>
            </a:extLst>
          </p:cNvPr>
          <p:cNvSpPr/>
          <p:nvPr/>
        </p:nvSpPr>
        <p:spPr bwMode="auto">
          <a:xfrm>
            <a:off x="6033120" y="2831450"/>
            <a:ext cx="295792" cy="284014"/>
          </a:xfrm>
          <a:prstGeom prst="ellipse">
            <a:avLst/>
          </a:prstGeom>
          <a:no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47" name="テキスト ボックス 46">
            <a:extLst>
              <a:ext uri="{FF2B5EF4-FFF2-40B4-BE49-F238E27FC236}">
                <a16:creationId xmlns:a16="http://schemas.microsoft.com/office/drawing/2014/main" id="{81965EA7-7F8F-E428-92D3-D338214AD4E2}"/>
              </a:ext>
            </a:extLst>
          </p:cNvPr>
          <p:cNvSpPr txBox="1"/>
          <p:nvPr/>
        </p:nvSpPr>
        <p:spPr>
          <a:xfrm>
            <a:off x="7224470" y="2500285"/>
            <a:ext cx="1782860" cy="338554"/>
          </a:xfrm>
          <a:prstGeom prst="rect">
            <a:avLst/>
          </a:prstGeom>
          <a:noFill/>
        </p:spPr>
        <p:txBody>
          <a:bodyPr wrap="none" rtlCol="0">
            <a:spAutoFit/>
          </a:bodyPr>
          <a:lstStyle/>
          <a:p>
            <a:r>
              <a:rPr kumimoji="1" lang="ja-JP" altLang="en-US" sz="1600" dirty="0"/>
              <a:t>マラトン</a:t>
            </a:r>
            <a:r>
              <a:rPr kumimoji="1" lang="en-US" altLang="ja-JP" sz="1600" dirty="0"/>
              <a:t>1</a:t>
            </a:r>
            <a:r>
              <a:rPr kumimoji="1" lang="ja-JP" altLang="en-US" sz="1600" dirty="0"/>
              <a:t>号（見込）</a:t>
            </a:r>
            <a:endParaRPr kumimoji="1" lang="en-US" altLang="ja-JP" sz="1600" dirty="0"/>
          </a:p>
        </p:txBody>
      </p:sp>
      <p:sp>
        <p:nvSpPr>
          <p:cNvPr id="48" name="テキスト ボックス 47">
            <a:extLst>
              <a:ext uri="{FF2B5EF4-FFF2-40B4-BE49-F238E27FC236}">
                <a16:creationId xmlns:a16="http://schemas.microsoft.com/office/drawing/2014/main" id="{9CB64543-3FE5-9A4C-FD0F-A5759F371B88}"/>
              </a:ext>
            </a:extLst>
          </p:cNvPr>
          <p:cNvSpPr txBox="1"/>
          <p:nvPr/>
        </p:nvSpPr>
        <p:spPr>
          <a:xfrm>
            <a:off x="7286131" y="2853551"/>
            <a:ext cx="1782860" cy="338554"/>
          </a:xfrm>
          <a:prstGeom prst="rect">
            <a:avLst/>
          </a:prstGeom>
          <a:noFill/>
        </p:spPr>
        <p:txBody>
          <a:bodyPr wrap="none" rtlCol="0">
            <a:spAutoFit/>
          </a:bodyPr>
          <a:lstStyle/>
          <a:p>
            <a:r>
              <a:rPr kumimoji="1" lang="ja-JP" altLang="en-US" sz="1600" dirty="0"/>
              <a:t>マラトン</a:t>
            </a:r>
            <a:r>
              <a:rPr lang="en-US" altLang="ja-JP" sz="1600" dirty="0"/>
              <a:t>2</a:t>
            </a:r>
            <a:r>
              <a:rPr kumimoji="1" lang="ja-JP" altLang="en-US" sz="1600" dirty="0"/>
              <a:t>号（計画）</a:t>
            </a:r>
            <a:endParaRPr kumimoji="1" lang="en-US" altLang="ja-JP" sz="1600" dirty="0"/>
          </a:p>
        </p:txBody>
      </p:sp>
      <p:sp>
        <p:nvSpPr>
          <p:cNvPr id="49" name="テキスト ボックス 48">
            <a:extLst>
              <a:ext uri="{FF2B5EF4-FFF2-40B4-BE49-F238E27FC236}">
                <a16:creationId xmlns:a16="http://schemas.microsoft.com/office/drawing/2014/main" id="{3FEF45DA-7E97-FE47-EF89-2FE7C40547E4}"/>
              </a:ext>
            </a:extLst>
          </p:cNvPr>
          <p:cNvSpPr txBox="1"/>
          <p:nvPr/>
        </p:nvSpPr>
        <p:spPr>
          <a:xfrm>
            <a:off x="6815748" y="3411532"/>
            <a:ext cx="2685351" cy="338554"/>
          </a:xfrm>
          <a:prstGeom prst="rect">
            <a:avLst/>
          </a:prstGeom>
          <a:noFill/>
        </p:spPr>
        <p:txBody>
          <a:bodyPr wrap="none" rtlCol="0">
            <a:spAutoFit/>
          </a:bodyPr>
          <a:lstStyle/>
          <a:p>
            <a:r>
              <a:rPr kumimoji="1" lang="ja-JP" altLang="en-US" sz="1600" dirty="0"/>
              <a:t>小野の実績（レバ無し、全て）</a:t>
            </a:r>
            <a:endParaRPr kumimoji="1" lang="en-US" altLang="ja-JP" sz="1600" dirty="0"/>
          </a:p>
        </p:txBody>
      </p:sp>
      <p:cxnSp>
        <p:nvCxnSpPr>
          <p:cNvPr id="50" name="直線コネクタ 49">
            <a:extLst>
              <a:ext uri="{FF2B5EF4-FFF2-40B4-BE49-F238E27FC236}">
                <a16:creationId xmlns:a16="http://schemas.microsoft.com/office/drawing/2014/main" id="{3B8CBBAA-793A-CE5F-6F0C-048171E21EC2}"/>
              </a:ext>
            </a:extLst>
          </p:cNvPr>
          <p:cNvCxnSpPr>
            <a:cxnSpLocks/>
            <a:endCxn id="52" idx="1"/>
          </p:cNvCxnSpPr>
          <p:nvPr/>
        </p:nvCxnSpPr>
        <p:spPr bwMode="auto">
          <a:xfrm>
            <a:off x="5690465" y="3172467"/>
            <a:ext cx="496296" cy="137778"/>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sp>
        <p:nvSpPr>
          <p:cNvPr id="51" name="楕円 50">
            <a:extLst>
              <a:ext uri="{FF2B5EF4-FFF2-40B4-BE49-F238E27FC236}">
                <a16:creationId xmlns:a16="http://schemas.microsoft.com/office/drawing/2014/main" id="{EAC83F7B-57DA-DBF2-80F5-8BB845D8048D}"/>
              </a:ext>
            </a:extLst>
          </p:cNvPr>
          <p:cNvSpPr/>
          <p:nvPr/>
        </p:nvSpPr>
        <p:spPr bwMode="auto">
          <a:xfrm>
            <a:off x="5449296" y="3068960"/>
            <a:ext cx="295792" cy="284014"/>
          </a:xfrm>
          <a:prstGeom prst="ellipse">
            <a:avLst/>
          </a:prstGeom>
          <a:no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52" name="テキスト ボックス 51">
            <a:extLst>
              <a:ext uri="{FF2B5EF4-FFF2-40B4-BE49-F238E27FC236}">
                <a16:creationId xmlns:a16="http://schemas.microsoft.com/office/drawing/2014/main" id="{78CBF056-1D24-0CE0-EB31-4CBF0CBD49BB}"/>
              </a:ext>
            </a:extLst>
          </p:cNvPr>
          <p:cNvSpPr txBox="1"/>
          <p:nvPr/>
        </p:nvSpPr>
        <p:spPr>
          <a:xfrm>
            <a:off x="6186761" y="3140968"/>
            <a:ext cx="3270447" cy="338554"/>
          </a:xfrm>
          <a:prstGeom prst="rect">
            <a:avLst/>
          </a:prstGeom>
          <a:noFill/>
        </p:spPr>
        <p:txBody>
          <a:bodyPr wrap="none" rtlCol="0">
            <a:spAutoFit/>
          </a:bodyPr>
          <a:lstStyle/>
          <a:p>
            <a:r>
              <a:rPr kumimoji="1" lang="ja-JP" altLang="en-US" sz="1600" dirty="0"/>
              <a:t>小野の実績（レバ無しパートナー時）</a:t>
            </a:r>
            <a:endParaRPr kumimoji="1" lang="en-US" altLang="ja-JP" sz="1600" dirty="0"/>
          </a:p>
        </p:txBody>
      </p:sp>
      <p:cxnSp>
        <p:nvCxnSpPr>
          <p:cNvPr id="67" name="直線コネクタ 66">
            <a:extLst>
              <a:ext uri="{FF2B5EF4-FFF2-40B4-BE49-F238E27FC236}">
                <a16:creationId xmlns:a16="http://schemas.microsoft.com/office/drawing/2014/main" id="{C75B4DE6-8713-12DF-6D42-5BFB6ABB1160}"/>
              </a:ext>
            </a:extLst>
          </p:cNvPr>
          <p:cNvCxnSpPr/>
          <p:nvPr/>
        </p:nvCxnSpPr>
        <p:spPr bwMode="auto">
          <a:xfrm>
            <a:off x="1010729" y="4559642"/>
            <a:ext cx="3582231" cy="0"/>
          </a:xfrm>
          <a:prstGeom prst="line">
            <a:avLst/>
          </a:prstGeom>
          <a:solidFill>
            <a:schemeClr val="accent1"/>
          </a:solidFill>
          <a:ln w="38100" cap="flat" cmpd="sng" algn="ctr">
            <a:solidFill>
              <a:schemeClr val="tx1"/>
            </a:solidFill>
            <a:prstDash val="solid"/>
            <a:miter lim="800000"/>
            <a:headEnd type="none" w="med" len="med"/>
            <a:tailEnd type="none" w="med" len="med"/>
          </a:ln>
          <a:effectLst/>
        </p:spPr>
      </p:cxnSp>
      <p:sp>
        <p:nvSpPr>
          <p:cNvPr id="68" name="テキスト ボックス 67">
            <a:extLst>
              <a:ext uri="{FF2B5EF4-FFF2-40B4-BE49-F238E27FC236}">
                <a16:creationId xmlns:a16="http://schemas.microsoft.com/office/drawing/2014/main" id="{2EBDA3E2-7846-FC7E-E0D0-32C189C476AA}"/>
              </a:ext>
            </a:extLst>
          </p:cNvPr>
          <p:cNvSpPr txBox="1"/>
          <p:nvPr/>
        </p:nvSpPr>
        <p:spPr>
          <a:xfrm>
            <a:off x="2216696" y="4221088"/>
            <a:ext cx="2521844" cy="338554"/>
          </a:xfrm>
          <a:prstGeom prst="rect">
            <a:avLst/>
          </a:prstGeom>
          <a:noFill/>
        </p:spPr>
        <p:txBody>
          <a:bodyPr wrap="none" rtlCol="0">
            <a:spAutoFit/>
          </a:bodyPr>
          <a:lstStyle/>
          <a:p>
            <a:r>
              <a:rPr kumimoji="1" lang="ja-JP" altLang="en-US" sz="1600" dirty="0"/>
              <a:t>グローバル偏差値</a:t>
            </a:r>
            <a:r>
              <a:rPr kumimoji="1" lang="en-US" altLang="ja-JP" sz="1600" dirty="0"/>
              <a:t>50</a:t>
            </a:r>
            <a:r>
              <a:rPr kumimoji="1" lang="ja-JP" altLang="en-US" sz="1600" dirty="0"/>
              <a:t>ライン</a:t>
            </a:r>
            <a:endParaRPr kumimoji="1" lang="en-US" altLang="ja-JP" sz="1600" dirty="0"/>
          </a:p>
        </p:txBody>
      </p:sp>
      <p:cxnSp>
        <p:nvCxnSpPr>
          <p:cNvPr id="69" name="直線コネクタ 68">
            <a:extLst>
              <a:ext uri="{FF2B5EF4-FFF2-40B4-BE49-F238E27FC236}">
                <a16:creationId xmlns:a16="http://schemas.microsoft.com/office/drawing/2014/main" id="{8B8F2222-6143-20FD-8FA1-44A9333A7598}"/>
              </a:ext>
            </a:extLst>
          </p:cNvPr>
          <p:cNvCxnSpPr>
            <a:cxnSpLocks/>
          </p:cNvCxnSpPr>
          <p:nvPr/>
        </p:nvCxnSpPr>
        <p:spPr bwMode="auto">
          <a:xfrm>
            <a:off x="5526419" y="3880459"/>
            <a:ext cx="3727811" cy="0"/>
          </a:xfrm>
          <a:prstGeom prst="line">
            <a:avLst/>
          </a:prstGeom>
          <a:solidFill>
            <a:schemeClr val="accent1"/>
          </a:solidFill>
          <a:ln w="38100" cap="flat" cmpd="sng" algn="ctr">
            <a:solidFill>
              <a:schemeClr val="tx1"/>
            </a:solidFill>
            <a:prstDash val="solid"/>
            <a:miter lim="800000"/>
            <a:headEnd type="none" w="med" len="med"/>
            <a:tailEnd type="none" w="med" len="med"/>
          </a:ln>
          <a:effectLst/>
        </p:spPr>
      </p:cxnSp>
      <p:sp>
        <p:nvSpPr>
          <p:cNvPr id="70" name="テキスト ボックス 69">
            <a:extLst>
              <a:ext uri="{FF2B5EF4-FFF2-40B4-BE49-F238E27FC236}">
                <a16:creationId xmlns:a16="http://schemas.microsoft.com/office/drawing/2014/main" id="{F445BDF7-7B0D-88F0-66E1-C0FB6D7797B9}"/>
              </a:ext>
            </a:extLst>
          </p:cNvPr>
          <p:cNvSpPr txBox="1"/>
          <p:nvPr/>
        </p:nvSpPr>
        <p:spPr>
          <a:xfrm>
            <a:off x="6799761" y="3861048"/>
            <a:ext cx="2521844" cy="338554"/>
          </a:xfrm>
          <a:prstGeom prst="rect">
            <a:avLst/>
          </a:prstGeom>
          <a:noFill/>
        </p:spPr>
        <p:txBody>
          <a:bodyPr wrap="none" rtlCol="0">
            <a:spAutoFit/>
          </a:bodyPr>
          <a:lstStyle/>
          <a:p>
            <a:r>
              <a:rPr kumimoji="1" lang="ja-JP" altLang="en-US" sz="1600" dirty="0"/>
              <a:t>グローバル偏差値</a:t>
            </a:r>
            <a:r>
              <a:rPr kumimoji="1" lang="en-US" altLang="ja-JP" sz="1600" dirty="0"/>
              <a:t>50</a:t>
            </a:r>
            <a:r>
              <a:rPr kumimoji="1" lang="ja-JP" altLang="en-US" sz="1600" dirty="0"/>
              <a:t>ライン</a:t>
            </a:r>
            <a:endParaRPr kumimoji="1" lang="en-US" altLang="ja-JP" sz="1600" dirty="0"/>
          </a:p>
        </p:txBody>
      </p:sp>
      <p:sp>
        <p:nvSpPr>
          <p:cNvPr id="72" name="コンテンツ プレースホルダー 1">
            <a:extLst>
              <a:ext uri="{FF2B5EF4-FFF2-40B4-BE49-F238E27FC236}">
                <a16:creationId xmlns:a16="http://schemas.microsoft.com/office/drawing/2014/main" id="{7588CB1A-71D1-6D42-5009-1399F6A0B41F}"/>
              </a:ext>
            </a:extLst>
          </p:cNvPr>
          <p:cNvSpPr>
            <a:spLocks noGrp="1"/>
          </p:cNvSpPr>
          <p:nvPr>
            <p:ph sz="half" idx="1"/>
          </p:nvPr>
        </p:nvSpPr>
        <p:spPr>
          <a:xfrm>
            <a:off x="273050" y="836712"/>
            <a:ext cx="9359900" cy="719138"/>
          </a:xfrm>
        </p:spPr>
        <p:txBody>
          <a:bodyPr/>
          <a:lstStyle/>
          <a:p>
            <a:pPr>
              <a:defRPr/>
            </a:pPr>
            <a:r>
              <a:rPr lang="ja-JP" altLang="en-US" sz="2400" dirty="0"/>
              <a:t>レバレッジを一定程度使った現行ファンドは国内トップリターンを、レバレッジを使わなかった過去も</a:t>
            </a:r>
            <a:r>
              <a:rPr lang="en-US" altLang="ja-JP" sz="2400" dirty="0"/>
              <a:t>PE</a:t>
            </a:r>
            <a:r>
              <a:rPr lang="ja-JP" altLang="en-US" sz="2400" dirty="0"/>
              <a:t>ファンドトップクラスのリターンを計上してきました。</a:t>
            </a:r>
            <a:endParaRPr lang="en-US" altLang="ja-JP" sz="2400" dirty="0"/>
          </a:p>
          <a:p>
            <a:pPr>
              <a:defRPr/>
            </a:pPr>
            <a:endParaRPr lang="en-US" sz="2400" dirty="0"/>
          </a:p>
          <a:p>
            <a:pPr>
              <a:defRPr/>
            </a:pPr>
            <a:endParaRPr lang="en-US" sz="2400" dirty="0"/>
          </a:p>
          <a:p>
            <a:pPr>
              <a:defRPr/>
            </a:pPr>
            <a:endParaRPr lang="en-US" sz="2400" dirty="0"/>
          </a:p>
          <a:p>
            <a:pPr>
              <a:defRPr/>
            </a:pPr>
            <a:endParaRPr lang="en-US" sz="2400" dirty="0"/>
          </a:p>
          <a:p>
            <a:pPr>
              <a:defRPr/>
            </a:pPr>
            <a:endParaRPr lang="en-US" sz="2400" dirty="0"/>
          </a:p>
          <a:p>
            <a:pPr>
              <a:defRPr/>
            </a:pPr>
            <a:endParaRPr lang="en-US" sz="2400" dirty="0"/>
          </a:p>
          <a:p>
            <a:pPr>
              <a:defRPr/>
            </a:pPr>
            <a:endParaRPr lang="en-US" sz="2400" dirty="0"/>
          </a:p>
          <a:p>
            <a:pPr>
              <a:defRPr/>
            </a:pPr>
            <a:endParaRPr lang="en-US" sz="2400" dirty="0"/>
          </a:p>
          <a:p>
            <a:pPr>
              <a:defRPr/>
            </a:pPr>
            <a:endParaRPr lang="en-US" sz="2400" dirty="0"/>
          </a:p>
          <a:p>
            <a:pPr>
              <a:defRPr/>
            </a:pPr>
            <a:endParaRPr lang="en-US" sz="2400" dirty="0"/>
          </a:p>
          <a:p>
            <a:pPr>
              <a:defRPr/>
            </a:pPr>
            <a:endParaRPr lang="en-US" sz="2400" dirty="0"/>
          </a:p>
          <a:p>
            <a:pPr marL="0" indent="0">
              <a:buNone/>
              <a:defRPr/>
            </a:pPr>
            <a:r>
              <a:rPr lang="ja-JP" altLang="en-US" sz="2400" dirty="0"/>
              <a:t>　　⇒　ファンドレイズの一番の成功の道　＝　最高のトラックレコード</a:t>
            </a:r>
            <a:endParaRPr sz="2400" dirty="0"/>
          </a:p>
        </p:txBody>
      </p:sp>
    </p:spTree>
    <p:extLst>
      <p:ext uri="{BB962C8B-B14F-4D97-AF65-F5344CB8AC3E}">
        <p14:creationId xmlns:p14="http://schemas.microsoft.com/office/powerpoint/2010/main" val="2024583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75"/>
          <p:cNvSpPr txBox="1">
            <a:spLocks noChangeArrowheads="1"/>
          </p:cNvSpPr>
          <p:nvPr/>
        </p:nvSpPr>
        <p:spPr bwMode="auto">
          <a:xfrm>
            <a:off x="147638" y="764704"/>
            <a:ext cx="9610725" cy="576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tIns="72000" bIns="72000"/>
          <a:lstStyle>
            <a:lvl1pPr marL="273050" indent="-2730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177800" indent="-1778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経済面</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世界最高水準のリターン</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から生まれる業界最高割合のキャリー</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アナリストからキャリー数千万円受領</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社員は世界最高水準のリターンのファンドに投資が可能</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少なく見て</a:t>
            </a:r>
            <a:r>
              <a:rPr lang="en-US" altLang="ja-JP"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年で</a:t>
            </a:r>
            <a:r>
              <a:rPr lang="en-US" altLang="ja-JP"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40</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億円以上総収入</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も可能</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1">
              <a:spcBef>
                <a:spcPts val="400"/>
              </a:spcBef>
              <a:defRPr/>
            </a:pP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透明性がある評価基準</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360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度評価を含むフェアな評価</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チームワークを評価</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後から入った社員も実力次第で</a:t>
            </a:r>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代表まで昇格</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するチャンス有り</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0" lvl="1" indent="0">
              <a:spcBef>
                <a:spcPts val="400"/>
              </a:spcBef>
              <a:buNone/>
              <a:defRPr/>
            </a:pP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高速に成長する事が可能</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年に</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件程度の投資経験を積める（年</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件以上投資）</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世界最高リターンを生むノウハウを得られる</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2"/>
          <p:cNvSpPr txBox="1">
            <a:spLocks noChangeArrowheads="1"/>
          </p:cNvSpPr>
          <p:nvPr/>
        </p:nvSpPr>
        <p:spPr>
          <a:xfrm>
            <a:off x="200472" y="188640"/>
            <a:ext cx="8453438" cy="252413"/>
          </a:xfrm>
          <a:prstGeom prst="rect">
            <a:avLst/>
          </a:prstGeom>
        </p:spPr>
        <p:txBody>
          <a:bodyPr/>
          <a:lstStyle/>
          <a:p>
            <a:pPr eaLnBrk="1" hangingPunct="1">
              <a:defRPr/>
            </a:pPr>
            <a:r>
              <a:rPr lang="ja-JP" altLang="en-US" b="1" kern="0" dirty="0">
                <a:latin typeface="Meiryo UI" panose="020B0604030504040204" pitchFamily="50" charset="-128"/>
                <a:ea typeface="Meiryo UI" panose="020B0604030504040204" pitchFamily="50" charset="-128"/>
                <a:cs typeface="+mj-cs"/>
              </a:rPr>
              <a:t>マラトンの</a:t>
            </a:r>
            <a:r>
              <a:rPr lang="en-US" altLang="ja-JP" b="1" kern="0" dirty="0">
                <a:latin typeface="Meiryo UI" panose="020B0604030504040204" pitchFamily="50" charset="-128"/>
                <a:ea typeface="Meiryo UI" panose="020B0604030504040204" pitchFamily="50" charset="-128"/>
                <a:cs typeface="+mj-cs"/>
              </a:rPr>
              <a:t>3</a:t>
            </a:r>
            <a:r>
              <a:rPr lang="ja-JP" altLang="en-US" b="1" kern="0" dirty="0">
                <a:latin typeface="Meiryo UI" panose="020B0604030504040204" pitchFamily="50" charset="-128"/>
                <a:ea typeface="Meiryo UI" panose="020B0604030504040204" pitchFamily="50" charset="-128"/>
                <a:cs typeface="+mj-cs"/>
              </a:rPr>
              <a:t>つの魅力</a:t>
            </a:r>
          </a:p>
        </p:txBody>
      </p:sp>
      <p:sp>
        <p:nvSpPr>
          <p:cNvPr id="2" name="正方形/長方形 1">
            <a:extLst>
              <a:ext uri="{FF2B5EF4-FFF2-40B4-BE49-F238E27FC236}">
                <a16:creationId xmlns:a16="http://schemas.microsoft.com/office/drawing/2014/main" id="{1A5E6161-3DA7-E4A1-94DE-7594402C0CA1}"/>
              </a:ext>
            </a:extLst>
          </p:cNvPr>
          <p:cNvSpPr/>
          <p:nvPr/>
        </p:nvSpPr>
        <p:spPr bwMode="auto">
          <a:xfrm>
            <a:off x="56456" y="116632"/>
            <a:ext cx="7488832" cy="6480720"/>
          </a:xfrm>
          <a:prstGeom prst="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normalizeH="0" dirty="0">
              <a:ln>
                <a:noFill/>
              </a:ln>
              <a:solidFill>
                <a:schemeClr val="tx1"/>
              </a:solidFill>
              <a:effectLst/>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BF89BC76-C4BC-2F56-97DB-171B64655B5C}"/>
              </a:ext>
            </a:extLst>
          </p:cNvPr>
          <p:cNvSpPr/>
          <p:nvPr/>
        </p:nvSpPr>
        <p:spPr bwMode="auto">
          <a:xfrm>
            <a:off x="208856" y="656999"/>
            <a:ext cx="9424664" cy="6201001"/>
          </a:xfrm>
          <a:prstGeom prst="rect">
            <a:avLst/>
          </a:prstGeom>
          <a:solidFill>
            <a:schemeClr val="bg1"/>
          </a:solidFill>
          <a:ln w="9525" cap="flat" cmpd="sng" algn="ctr">
            <a:no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4000" b="0" i="0" u="none" strike="noStrike" normalizeH="0" dirty="0">
                <a:ln>
                  <a:noFill/>
                </a:ln>
                <a:solidFill>
                  <a:schemeClr val="tx1"/>
                </a:solidFill>
                <a:effectLst/>
                <a:latin typeface="Meiryo UI" panose="020B0604030504040204" pitchFamily="50" charset="-128"/>
                <a:ea typeface="Meiryo UI" panose="020B0604030504040204" pitchFamily="50" charset="-128"/>
              </a:rPr>
              <a:t>独立・設立の経緯</a:t>
            </a:r>
          </a:p>
        </p:txBody>
      </p:sp>
    </p:spTree>
    <p:extLst>
      <p:ext uri="{BB962C8B-B14F-4D97-AF65-F5344CB8AC3E}">
        <p14:creationId xmlns:p14="http://schemas.microsoft.com/office/powerpoint/2010/main" val="3343112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200472" y="188640"/>
            <a:ext cx="8453438" cy="252413"/>
          </a:xfrm>
          <a:prstGeom prst="rect">
            <a:avLst/>
          </a:prstGeom>
        </p:spPr>
        <p:txBody>
          <a:bodyPr/>
          <a:lstStyle/>
          <a:p>
            <a:pPr eaLnBrk="1" hangingPunct="1">
              <a:defRPr/>
            </a:pPr>
            <a:r>
              <a:rPr lang="en-US" altLang="ja-JP" b="1" kern="0" dirty="0">
                <a:latin typeface="Meiryo UI" panose="020B0604030504040204" pitchFamily="50" charset="-128"/>
                <a:ea typeface="Meiryo UI" panose="020B0604030504040204" pitchFamily="50" charset="-128"/>
                <a:cs typeface="+mj-cs"/>
              </a:rPr>
              <a:t>VC</a:t>
            </a:r>
            <a:r>
              <a:rPr lang="ja-JP" altLang="en-US" b="1" kern="0" dirty="0">
                <a:latin typeface="Meiryo UI" panose="020B0604030504040204" pitchFamily="50" charset="-128"/>
                <a:ea typeface="Meiryo UI" panose="020B0604030504040204" pitchFamily="50" charset="-128"/>
                <a:cs typeface="+mj-cs"/>
              </a:rPr>
              <a:t>ファンドと</a:t>
            </a:r>
            <a:r>
              <a:rPr lang="en-US" altLang="ja-JP" b="1" kern="0" dirty="0">
                <a:latin typeface="Meiryo UI" panose="020B0604030504040204" pitchFamily="50" charset="-128"/>
                <a:ea typeface="Meiryo UI" panose="020B0604030504040204" pitchFamily="50" charset="-128"/>
                <a:cs typeface="+mj-cs"/>
              </a:rPr>
              <a:t>PE</a:t>
            </a:r>
            <a:r>
              <a:rPr lang="ja-JP" altLang="en-US" b="1" kern="0" dirty="0">
                <a:latin typeface="Meiryo UI" panose="020B0604030504040204" pitchFamily="50" charset="-128"/>
                <a:ea typeface="Meiryo UI" panose="020B0604030504040204" pitchFamily="50" charset="-128"/>
                <a:cs typeface="+mj-cs"/>
              </a:rPr>
              <a:t>ファンド（バイアウトファンド）との違い</a:t>
            </a:r>
          </a:p>
        </p:txBody>
      </p:sp>
      <p:sp>
        <p:nvSpPr>
          <p:cNvPr id="24" name="コンテンツ プレースホルダー 1">
            <a:extLst>
              <a:ext uri="{FF2B5EF4-FFF2-40B4-BE49-F238E27FC236}">
                <a16:creationId xmlns:a16="http://schemas.microsoft.com/office/drawing/2014/main" id="{9B40CC7C-D969-86F6-F1F8-11CBC0773468}"/>
              </a:ext>
            </a:extLst>
          </p:cNvPr>
          <p:cNvSpPr>
            <a:spLocks noGrp="1"/>
          </p:cNvSpPr>
          <p:nvPr>
            <p:ph sz="half" idx="1"/>
          </p:nvPr>
        </p:nvSpPr>
        <p:spPr>
          <a:xfrm>
            <a:off x="273050" y="836712"/>
            <a:ext cx="9359900" cy="719138"/>
          </a:xfrm>
        </p:spPr>
        <p:txBody>
          <a:bodyPr/>
          <a:lstStyle/>
          <a:p>
            <a:pPr>
              <a:defRPr/>
            </a:pPr>
            <a:r>
              <a:rPr lang="en-US" altLang="ja-JP" sz="2400" dirty="0"/>
              <a:t>PE</a:t>
            </a:r>
            <a:r>
              <a:rPr lang="ja-JP" altLang="en-US" sz="2400" dirty="0"/>
              <a:t>ファンドと</a:t>
            </a:r>
            <a:r>
              <a:rPr lang="en-US" altLang="ja-JP" sz="2400" dirty="0"/>
              <a:t>VC</a:t>
            </a:r>
            <a:r>
              <a:rPr lang="ja-JP" altLang="en-US" sz="2400" dirty="0"/>
              <a:t>ファンドの違い</a:t>
            </a:r>
            <a:endParaRPr sz="2400" dirty="0"/>
          </a:p>
        </p:txBody>
      </p:sp>
      <p:sp>
        <p:nvSpPr>
          <p:cNvPr id="2" name="吹き出し: 左右矢印 4">
            <a:extLst>
              <a:ext uri="{FF2B5EF4-FFF2-40B4-BE49-F238E27FC236}">
                <a16:creationId xmlns:a16="http://schemas.microsoft.com/office/drawing/2014/main" id="{6B4E63A3-BAB3-8437-8519-EDDF04F2021A}"/>
              </a:ext>
            </a:extLst>
          </p:cNvPr>
          <p:cNvSpPr>
            <a:spLocks noChangeArrowheads="1"/>
          </p:cNvSpPr>
          <p:nvPr/>
        </p:nvSpPr>
        <p:spPr bwMode="auto">
          <a:xfrm>
            <a:off x="3729038" y="2120950"/>
            <a:ext cx="2447925" cy="935483"/>
          </a:xfrm>
          <a:prstGeom prst="leftRightArrowCallout">
            <a:avLst>
              <a:gd name="adj1" fmla="val 29954"/>
              <a:gd name="adj2" fmla="val 25000"/>
              <a:gd name="adj3" fmla="val 11790"/>
              <a:gd name="adj4" fmla="val 66454"/>
            </a:avLst>
          </a:prstGeom>
          <a:solidFill>
            <a:schemeClr val="accent6">
              <a:lumMod val="40000"/>
              <a:lumOff val="60000"/>
            </a:schemeClr>
          </a:solidFill>
          <a:ln w="25400" algn="ctr">
            <a:solidFill>
              <a:schemeClr val="accent6">
                <a:lumMod val="50000"/>
              </a:schemeClr>
            </a:solidFill>
            <a:miter lim="800000"/>
            <a:headEnd/>
            <a:tailEnd/>
          </a:ln>
        </p:spPr>
        <p:txBody>
          <a:bodyPr anchor="ctr"/>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lgn="ctr" eaLnBrk="1" hangingPunct="1">
              <a:spcBef>
                <a:spcPct val="0"/>
              </a:spcBef>
              <a:buFontTx/>
              <a:buNone/>
            </a:pPr>
            <a:r>
              <a:rPr lang="ja-JP" altLang="en-US" b="1" dirty="0">
                <a:solidFill>
                  <a:schemeClr val="accent6">
                    <a:lumMod val="50000"/>
                  </a:schemeClr>
                </a:solidFill>
                <a:latin typeface="Meiryo UI" panose="020B0604030504040204" pitchFamily="50" charset="-128"/>
                <a:ea typeface="Meiryo UI" panose="020B0604030504040204" pitchFamily="50" charset="-128"/>
              </a:rPr>
              <a:t>投資シェア</a:t>
            </a:r>
          </a:p>
        </p:txBody>
      </p:sp>
      <p:sp>
        <p:nvSpPr>
          <p:cNvPr id="3" name="正方形/長方形 8">
            <a:extLst>
              <a:ext uri="{FF2B5EF4-FFF2-40B4-BE49-F238E27FC236}">
                <a16:creationId xmlns:a16="http://schemas.microsoft.com/office/drawing/2014/main" id="{87BF5A10-B27C-8A45-1F52-B7CECA189EBC}"/>
              </a:ext>
            </a:extLst>
          </p:cNvPr>
          <p:cNvSpPr>
            <a:spLocks noChangeArrowheads="1"/>
          </p:cNvSpPr>
          <p:nvPr/>
        </p:nvSpPr>
        <p:spPr bwMode="auto">
          <a:xfrm>
            <a:off x="273050" y="2120950"/>
            <a:ext cx="3240088" cy="935483"/>
          </a:xfrm>
          <a:prstGeom prst="rect">
            <a:avLst/>
          </a:prstGeom>
          <a:solidFill>
            <a:schemeClr val="bg1"/>
          </a:solidFill>
          <a:ln w="9525" algn="ctr">
            <a:solidFill>
              <a:schemeClr val="tx1"/>
            </a:solidFill>
            <a:miter lim="800000"/>
            <a:headEnd/>
            <a:tailEnd/>
          </a:ln>
        </p:spPr>
        <p:txBody>
          <a:bodyPr anchor="ctr"/>
          <a:lstStyle>
            <a:lvl1pPr marL="2857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spcBef>
                <a:spcPts val="300"/>
              </a:spcBef>
            </a:pPr>
            <a:r>
              <a:rPr lang="en-US" altLang="ja-JP" b="1" dirty="0">
                <a:latin typeface="Meiryo UI" panose="020B0604030504040204" pitchFamily="50" charset="-128"/>
                <a:ea typeface="Meiryo UI" panose="020B0604030504040204" pitchFamily="50" charset="-128"/>
              </a:rPr>
              <a:t>50%</a:t>
            </a:r>
            <a:r>
              <a:rPr lang="ja-JP" altLang="en-US" b="1" dirty="0">
                <a:latin typeface="Meiryo UI" panose="020B0604030504040204" pitchFamily="50" charset="-128"/>
                <a:ea typeface="Meiryo UI" panose="020B0604030504040204" pitchFamily="50" charset="-128"/>
              </a:rPr>
              <a:t>以上</a:t>
            </a:r>
          </a:p>
        </p:txBody>
      </p:sp>
      <p:sp>
        <p:nvSpPr>
          <p:cNvPr id="4" name="正方形/長方形 9">
            <a:extLst>
              <a:ext uri="{FF2B5EF4-FFF2-40B4-BE49-F238E27FC236}">
                <a16:creationId xmlns:a16="http://schemas.microsoft.com/office/drawing/2014/main" id="{5681B333-1ACB-558E-96AF-5E998A749387}"/>
              </a:ext>
            </a:extLst>
          </p:cNvPr>
          <p:cNvSpPr>
            <a:spLocks noChangeArrowheads="1"/>
          </p:cNvSpPr>
          <p:nvPr/>
        </p:nvSpPr>
        <p:spPr bwMode="auto">
          <a:xfrm>
            <a:off x="6392863" y="2120950"/>
            <a:ext cx="3240087" cy="935483"/>
          </a:xfrm>
          <a:prstGeom prst="rect">
            <a:avLst/>
          </a:prstGeom>
          <a:solidFill>
            <a:schemeClr val="bg1"/>
          </a:solidFill>
          <a:ln w="9525" algn="ctr">
            <a:solidFill>
              <a:schemeClr val="tx1"/>
            </a:solidFill>
            <a:miter lim="800000"/>
            <a:headEnd/>
            <a:tailEnd/>
          </a:ln>
        </p:spPr>
        <p:txBody>
          <a:bodyPr anchor="ctr"/>
          <a:lstStyle>
            <a:lvl1pPr marL="2857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spcBef>
                <a:spcPts val="300"/>
              </a:spcBef>
            </a:pPr>
            <a:r>
              <a:rPr lang="en-US" altLang="ja-JP" b="1" dirty="0">
                <a:latin typeface="Meiryo UI" panose="020B0604030504040204" pitchFamily="50" charset="-128"/>
                <a:ea typeface="Meiryo UI" panose="020B0604030504040204" pitchFamily="50" charset="-128"/>
              </a:rPr>
              <a:t>20</a:t>
            </a:r>
            <a:r>
              <a:rPr lang="ja-JP" altLang="en-US" b="1" dirty="0">
                <a:latin typeface="Meiryo UI" panose="020B0604030504040204" pitchFamily="50" charset="-128"/>
                <a:ea typeface="Meiryo UI" panose="020B0604030504040204" pitchFamily="50" charset="-128"/>
              </a:rPr>
              <a:t>％以下</a:t>
            </a:r>
          </a:p>
        </p:txBody>
      </p:sp>
      <p:sp>
        <p:nvSpPr>
          <p:cNvPr id="6" name="正方形/長方形 14">
            <a:extLst>
              <a:ext uri="{FF2B5EF4-FFF2-40B4-BE49-F238E27FC236}">
                <a16:creationId xmlns:a16="http://schemas.microsoft.com/office/drawing/2014/main" id="{ABD9D8F5-7C35-58E9-5531-9740671623E1}"/>
              </a:ext>
            </a:extLst>
          </p:cNvPr>
          <p:cNvSpPr>
            <a:spLocks noChangeArrowheads="1"/>
          </p:cNvSpPr>
          <p:nvPr/>
        </p:nvSpPr>
        <p:spPr bwMode="auto">
          <a:xfrm>
            <a:off x="6392863" y="5085805"/>
            <a:ext cx="3240087" cy="935483"/>
          </a:xfrm>
          <a:prstGeom prst="rect">
            <a:avLst/>
          </a:prstGeom>
          <a:solidFill>
            <a:schemeClr val="bg1"/>
          </a:solidFill>
          <a:ln w="9525" algn="ctr">
            <a:solidFill>
              <a:schemeClr val="tx1"/>
            </a:solidFill>
            <a:miter lim="800000"/>
            <a:headEnd/>
            <a:tailEnd/>
          </a:ln>
        </p:spPr>
        <p:txBody>
          <a:bodyPr anchor="ctr"/>
          <a:lstStyle>
            <a:lvl1pPr marL="2857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spcBef>
                <a:spcPts val="300"/>
              </a:spcBef>
            </a:pPr>
            <a:r>
              <a:rPr lang="ja-JP" altLang="en-US" b="1" dirty="0">
                <a:latin typeface="Meiryo UI" panose="020B0604030504040204" pitchFamily="50" charset="-128"/>
                <a:ea typeface="Meiryo UI" panose="020B0604030504040204" pitchFamily="50" charset="-128"/>
              </a:rPr>
              <a:t>ファンド総額数億～から開業可</a:t>
            </a:r>
            <a:endParaRPr lang="en-US" altLang="ja-JP" b="1" dirty="0">
              <a:latin typeface="Meiryo UI" panose="020B0604030504040204" pitchFamily="50" charset="-128"/>
              <a:ea typeface="Meiryo UI" panose="020B0604030504040204" pitchFamily="50" charset="-128"/>
            </a:endParaRPr>
          </a:p>
        </p:txBody>
      </p:sp>
      <p:sp>
        <p:nvSpPr>
          <p:cNvPr id="7" name="正方形/長方形 15">
            <a:extLst>
              <a:ext uri="{FF2B5EF4-FFF2-40B4-BE49-F238E27FC236}">
                <a16:creationId xmlns:a16="http://schemas.microsoft.com/office/drawing/2014/main" id="{025E7DDF-7CF7-B340-AD92-08D7CD52C3D2}"/>
              </a:ext>
            </a:extLst>
          </p:cNvPr>
          <p:cNvSpPr>
            <a:spLocks noChangeArrowheads="1"/>
          </p:cNvSpPr>
          <p:nvPr/>
        </p:nvSpPr>
        <p:spPr bwMode="auto">
          <a:xfrm>
            <a:off x="273050" y="5085805"/>
            <a:ext cx="3240088" cy="935483"/>
          </a:xfrm>
          <a:prstGeom prst="rect">
            <a:avLst/>
          </a:prstGeom>
          <a:solidFill>
            <a:schemeClr val="bg1"/>
          </a:solidFill>
          <a:ln w="9525" algn="ctr">
            <a:solidFill>
              <a:schemeClr val="tx1"/>
            </a:solidFill>
            <a:miter lim="800000"/>
            <a:headEnd/>
            <a:tailEnd/>
          </a:ln>
        </p:spPr>
        <p:txBody>
          <a:bodyPr anchor="ctr"/>
          <a:lstStyle>
            <a:lvl1pPr marL="2857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spcBef>
                <a:spcPts val="300"/>
              </a:spcBef>
            </a:pPr>
            <a:r>
              <a:rPr lang="en-US" altLang="ja-JP" b="1" dirty="0">
                <a:latin typeface="Meiryo UI" panose="020B0604030504040204" pitchFamily="50" charset="-128"/>
                <a:ea typeface="Meiryo UI" panose="020B0604030504040204" pitchFamily="50" charset="-128"/>
              </a:rPr>
              <a:t>20</a:t>
            </a:r>
            <a:r>
              <a:rPr lang="ja-JP" altLang="en-US" b="1" dirty="0">
                <a:latin typeface="Meiryo UI" panose="020B0604030504040204" pitchFamily="50" charset="-128"/>
                <a:ea typeface="Meiryo UI" panose="020B0604030504040204" pitchFamily="50" charset="-128"/>
              </a:rPr>
              <a:t>億未満のファンドは例外的（地方銀行系程度）</a:t>
            </a:r>
          </a:p>
        </p:txBody>
      </p:sp>
      <p:grpSp>
        <p:nvGrpSpPr>
          <p:cNvPr id="8" name="グループ化 16">
            <a:extLst>
              <a:ext uri="{FF2B5EF4-FFF2-40B4-BE49-F238E27FC236}">
                <a16:creationId xmlns:a16="http://schemas.microsoft.com/office/drawing/2014/main" id="{4FFD67D6-892B-7525-93A7-897552D91B3C}"/>
              </a:ext>
            </a:extLst>
          </p:cNvPr>
          <p:cNvGrpSpPr>
            <a:grpSpLocks/>
          </p:cNvGrpSpPr>
          <p:nvPr/>
        </p:nvGrpSpPr>
        <p:grpSpPr bwMode="auto">
          <a:xfrm>
            <a:off x="273050" y="1701850"/>
            <a:ext cx="3240088" cy="360362"/>
            <a:chOff x="281547" y="1902399"/>
            <a:chExt cx="1944216" cy="360040"/>
          </a:xfrm>
        </p:grpSpPr>
        <p:sp>
          <p:nvSpPr>
            <p:cNvPr id="9" name="正方形/長方形 2">
              <a:extLst>
                <a:ext uri="{FF2B5EF4-FFF2-40B4-BE49-F238E27FC236}">
                  <a16:creationId xmlns:a16="http://schemas.microsoft.com/office/drawing/2014/main" id="{3C616162-5160-CC89-5FF1-63E3A4BC46DC}"/>
                </a:ext>
              </a:extLst>
            </p:cNvPr>
            <p:cNvSpPr>
              <a:spLocks noChangeArrowheads="1"/>
            </p:cNvSpPr>
            <p:nvPr/>
          </p:nvSpPr>
          <p:spPr bwMode="auto">
            <a:xfrm>
              <a:off x="281547" y="1902399"/>
              <a:ext cx="1944216" cy="360040"/>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lgn="ctr" eaLnBrk="1" hangingPunct="1">
                <a:spcBef>
                  <a:spcPct val="0"/>
                </a:spcBef>
                <a:buFontTx/>
                <a:buNone/>
              </a:pPr>
              <a:r>
                <a:rPr lang="en-US" altLang="ja-JP" sz="1800" b="1" dirty="0">
                  <a:latin typeface="Meiryo UI" panose="020B0604030504040204" pitchFamily="50" charset="-128"/>
                  <a:ea typeface="Meiryo UI" panose="020B0604030504040204" pitchFamily="50" charset="-128"/>
                </a:rPr>
                <a:t>PE</a:t>
              </a:r>
              <a:r>
                <a:rPr lang="ja-JP" altLang="en-US" sz="1800" b="1" dirty="0">
                  <a:latin typeface="Meiryo UI" panose="020B0604030504040204" pitchFamily="50" charset="-128"/>
                  <a:ea typeface="Meiryo UI" panose="020B0604030504040204" pitchFamily="50" charset="-128"/>
                </a:rPr>
                <a:t>ファンド</a:t>
              </a:r>
              <a:endParaRPr lang="ja-JP" altLang="en-US" sz="1000" b="1" dirty="0">
                <a:latin typeface="Meiryo UI" panose="020B0604030504040204" pitchFamily="50" charset="-128"/>
                <a:ea typeface="Meiryo UI" panose="020B0604030504040204" pitchFamily="50" charset="-128"/>
              </a:endParaRPr>
            </a:p>
          </p:txBody>
        </p:sp>
        <p:cxnSp>
          <p:nvCxnSpPr>
            <p:cNvPr id="10" name="直線コネクタ 7">
              <a:extLst>
                <a:ext uri="{FF2B5EF4-FFF2-40B4-BE49-F238E27FC236}">
                  <a16:creationId xmlns:a16="http://schemas.microsoft.com/office/drawing/2014/main" id="{DFAEE1B6-ECBC-58CF-A654-57CF5AC59142}"/>
                </a:ext>
              </a:extLst>
            </p:cNvPr>
            <p:cNvCxnSpPr>
              <a:cxnSpLocks noChangeShapeType="1"/>
            </p:cNvCxnSpPr>
            <p:nvPr/>
          </p:nvCxnSpPr>
          <p:spPr bwMode="auto">
            <a:xfrm>
              <a:off x="281547" y="2262439"/>
              <a:ext cx="1944216" cy="0"/>
            </a:xfrm>
            <a:prstGeom prst="line">
              <a:avLst/>
            </a:prstGeom>
            <a:noFill/>
            <a:ln w="9525" algn="ctr">
              <a:solidFill>
                <a:schemeClr val="tx1"/>
              </a:solidFill>
              <a:miter lim="800000"/>
              <a:headEnd/>
              <a:tailEnd/>
            </a:ln>
            <a:extLst>
              <a:ext uri="{909E8E84-426E-40DD-AFC4-6F175D3DCCD1}">
                <a14:hiddenFill xmlns:a14="http://schemas.microsoft.com/office/drawing/2010/main">
                  <a:noFill/>
                </a14:hiddenFill>
              </a:ext>
            </a:extLst>
          </p:spPr>
        </p:cxnSp>
      </p:grpSp>
      <p:grpSp>
        <p:nvGrpSpPr>
          <p:cNvPr id="11" name="グループ化 22">
            <a:extLst>
              <a:ext uri="{FF2B5EF4-FFF2-40B4-BE49-F238E27FC236}">
                <a16:creationId xmlns:a16="http://schemas.microsoft.com/office/drawing/2014/main" id="{5CE7F4C5-0979-856D-F7E3-457AD27136E2}"/>
              </a:ext>
            </a:extLst>
          </p:cNvPr>
          <p:cNvGrpSpPr>
            <a:grpSpLocks/>
          </p:cNvGrpSpPr>
          <p:nvPr/>
        </p:nvGrpSpPr>
        <p:grpSpPr bwMode="auto">
          <a:xfrm>
            <a:off x="6392862" y="1703437"/>
            <a:ext cx="3240087" cy="358775"/>
            <a:chOff x="281547" y="1902399"/>
            <a:chExt cx="1944216" cy="360040"/>
          </a:xfrm>
        </p:grpSpPr>
        <p:sp>
          <p:nvSpPr>
            <p:cNvPr id="12" name="正方形/長方形 23">
              <a:extLst>
                <a:ext uri="{FF2B5EF4-FFF2-40B4-BE49-F238E27FC236}">
                  <a16:creationId xmlns:a16="http://schemas.microsoft.com/office/drawing/2014/main" id="{DADAA63F-4D25-891C-8085-27B7811BE995}"/>
                </a:ext>
              </a:extLst>
            </p:cNvPr>
            <p:cNvSpPr>
              <a:spLocks noChangeArrowheads="1"/>
            </p:cNvSpPr>
            <p:nvPr/>
          </p:nvSpPr>
          <p:spPr bwMode="auto">
            <a:xfrm>
              <a:off x="281547" y="1902399"/>
              <a:ext cx="1944216" cy="360040"/>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lgn="ctr" eaLnBrk="1" hangingPunct="1">
                <a:spcBef>
                  <a:spcPct val="0"/>
                </a:spcBef>
                <a:buFontTx/>
                <a:buNone/>
              </a:pPr>
              <a:r>
                <a:rPr lang="en-US" altLang="ja-JP" sz="1800" b="1" dirty="0">
                  <a:latin typeface="Meiryo UI" panose="020B0604030504040204" pitchFamily="50" charset="-128"/>
                  <a:ea typeface="Meiryo UI" panose="020B0604030504040204" pitchFamily="50" charset="-128"/>
                </a:rPr>
                <a:t>VC</a:t>
              </a:r>
              <a:r>
                <a:rPr lang="ja-JP" altLang="en-US" sz="1800" b="1" dirty="0">
                  <a:latin typeface="Meiryo UI" panose="020B0604030504040204" pitchFamily="50" charset="-128"/>
                  <a:ea typeface="Meiryo UI" panose="020B0604030504040204" pitchFamily="50" charset="-128"/>
                </a:rPr>
                <a:t>ファンド</a:t>
              </a:r>
              <a:endParaRPr lang="ja-JP" altLang="en-US" sz="1000" b="1" dirty="0">
                <a:latin typeface="Meiryo UI" panose="020B0604030504040204" pitchFamily="50" charset="-128"/>
                <a:ea typeface="Meiryo UI" panose="020B0604030504040204" pitchFamily="50" charset="-128"/>
              </a:endParaRPr>
            </a:p>
          </p:txBody>
        </p:sp>
        <p:cxnSp>
          <p:nvCxnSpPr>
            <p:cNvPr id="13" name="直線コネクタ 24">
              <a:extLst>
                <a:ext uri="{FF2B5EF4-FFF2-40B4-BE49-F238E27FC236}">
                  <a16:creationId xmlns:a16="http://schemas.microsoft.com/office/drawing/2014/main" id="{731521D4-03D6-A366-704D-FECF884AB240}"/>
                </a:ext>
              </a:extLst>
            </p:cNvPr>
            <p:cNvCxnSpPr>
              <a:cxnSpLocks noChangeShapeType="1"/>
            </p:cNvCxnSpPr>
            <p:nvPr/>
          </p:nvCxnSpPr>
          <p:spPr bwMode="auto">
            <a:xfrm>
              <a:off x="281547" y="2262439"/>
              <a:ext cx="1944216" cy="0"/>
            </a:xfrm>
            <a:prstGeom prst="line">
              <a:avLst/>
            </a:prstGeom>
            <a:noFill/>
            <a:ln w="9525" algn="ctr">
              <a:solidFill>
                <a:schemeClr val="tx1"/>
              </a:solidFill>
              <a:miter lim="800000"/>
              <a:headEnd/>
              <a:tailEnd/>
            </a:ln>
            <a:extLst>
              <a:ext uri="{909E8E84-426E-40DD-AFC4-6F175D3DCCD1}">
                <a14:hiddenFill xmlns:a14="http://schemas.microsoft.com/office/drawing/2010/main">
                  <a:noFill/>
                </a14:hiddenFill>
              </a:ext>
            </a:extLst>
          </p:spPr>
        </p:cxnSp>
      </p:grpSp>
      <p:sp>
        <p:nvSpPr>
          <p:cNvPr id="14" name="正方形/長方形 11">
            <a:extLst>
              <a:ext uri="{FF2B5EF4-FFF2-40B4-BE49-F238E27FC236}">
                <a16:creationId xmlns:a16="http://schemas.microsoft.com/office/drawing/2014/main" id="{819832EC-2339-0783-AEAA-68E2176EBAD9}"/>
              </a:ext>
            </a:extLst>
          </p:cNvPr>
          <p:cNvSpPr>
            <a:spLocks noChangeArrowheads="1"/>
          </p:cNvSpPr>
          <p:nvPr/>
        </p:nvSpPr>
        <p:spPr bwMode="auto">
          <a:xfrm>
            <a:off x="273050" y="3416060"/>
            <a:ext cx="3240088" cy="1381092"/>
          </a:xfrm>
          <a:prstGeom prst="rect">
            <a:avLst/>
          </a:prstGeom>
          <a:solidFill>
            <a:schemeClr val="bg1"/>
          </a:solidFill>
          <a:ln w="9525" algn="ctr">
            <a:solidFill>
              <a:schemeClr val="tx1"/>
            </a:solidFill>
            <a:miter lim="800000"/>
            <a:headEnd/>
            <a:tailEnd/>
          </a:ln>
        </p:spPr>
        <p:txBody>
          <a:bodyPr anchor="ctr"/>
          <a:lstStyle>
            <a:lvl1pPr marL="2857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spcBef>
                <a:spcPts val="300"/>
              </a:spcBef>
            </a:pPr>
            <a:r>
              <a:rPr lang="ja-JP" altLang="en-US" b="1" dirty="0">
                <a:latin typeface="Meiryo UI" panose="020B0604030504040204" pitchFamily="50" charset="-128"/>
                <a:ea typeface="Meiryo UI" panose="020B0604030504040204" pitchFamily="50" charset="-128"/>
              </a:rPr>
              <a:t>各案件の勝率は</a:t>
            </a:r>
            <a:r>
              <a:rPr lang="en-US" altLang="ja-JP" b="1" dirty="0">
                <a:latin typeface="Meiryo UI" panose="020B0604030504040204" pitchFamily="50" charset="-128"/>
                <a:ea typeface="Meiryo UI" panose="020B0604030504040204" pitchFamily="50" charset="-128"/>
              </a:rPr>
              <a:t>85%</a:t>
            </a:r>
            <a:r>
              <a:rPr lang="ja-JP" altLang="en-US" b="1" dirty="0">
                <a:latin typeface="Meiryo UI" panose="020B0604030504040204" pitchFamily="50" charset="-128"/>
                <a:ea typeface="Meiryo UI" panose="020B0604030504040204" pitchFamily="50" charset="-128"/>
              </a:rPr>
              <a:t>超</a:t>
            </a:r>
            <a:endParaRPr lang="en-US" altLang="ja-JP" b="1" dirty="0">
              <a:latin typeface="Meiryo UI" panose="020B0604030504040204" pitchFamily="50" charset="-128"/>
              <a:ea typeface="Meiryo UI" panose="020B0604030504040204" pitchFamily="50" charset="-128"/>
            </a:endParaRPr>
          </a:p>
          <a:p>
            <a:pPr marL="0" indent="0" eaLnBrk="1" hangingPunct="1">
              <a:spcBef>
                <a:spcPts val="300"/>
              </a:spcBef>
              <a:buNone/>
            </a:pPr>
            <a:r>
              <a:rPr lang="ja-JP" altLang="en-US" b="1" dirty="0">
                <a:latin typeface="Meiryo UI" panose="020B0604030504040204" pitchFamily="50" charset="-128"/>
                <a:ea typeface="Meiryo UI" panose="020B0604030504040204" pitchFamily="50" charset="-128"/>
              </a:rPr>
              <a:t>（ファンドトータルで負けるのは</a:t>
            </a:r>
            <a:r>
              <a:rPr lang="en-US" altLang="ja-JP" b="1" dirty="0">
                <a:latin typeface="Meiryo UI" panose="020B0604030504040204" pitchFamily="50" charset="-128"/>
                <a:ea typeface="Meiryo UI" panose="020B0604030504040204" pitchFamily="50" charset="-128"/>
              </a:rPr>
              <a:t>1</a:t>
            </a:r>
            <a:r>
              <a:rPr lang="ja-JP" altLang="en-US" b="1" dirty="0">
                <a:latin typeface="Meiryo UI" panose="020B0604030504040204" pitchFamily="50" charset="-128"/>
                <a:ea typeface="Meiryo UI" panose="020B0604030504040204" pitchFamily="50" charset="-128"/>
              </a:rPr>
              <a:t>号ファンドの</a:t>
            </a:r>
            <a:r>
              <a:rPr lang="en-US" altLang="ja-JP" b="1" dirty="0">
                <a:latin typeface="Meiryo UI" panose="020B0604030504040204" pitchFamily="50" charset="-128"/>
                <a:ea typeface="Meiryo UI" panose="020B0604030504040204" pitchFamily="50" charset="-128"/>
              </a:rPr>
              <a:t>15%-20</a:t>
            </a:r>
            <a:r>
              <a:rPr lang="ja-JP" altLang="en-US" b="1" dirty="0">
                <a:latin typeface="Meiryo UI" panose="020B0604030504040204" pitchFamily="50" charset="-128"/>
                <a:ea typeface="Meiryo UI" panose="020B0604030504040204" pitchFamily="50" charset="-128"/>
              </a:rPr>
              <a:t>％程度？）</a:t>
            </a:r>
            <a:endParaRPr lang="en-US" altLang="ja-JP" b="1" dirty="0">
              <a:latin typeface="Meiryo UI" panose="020B0604030504040204" pitchFamily="50" charset="-128"/>
              <a:ea typeface="Meiryo UI" panose="020B0604030504040204" pitchFamily="50" charset="-128"/>
            </a:endParaRPr>
          </a:p>
        </p:txBody>
      </p:sp>
      <p:sp>
        <p:nvSpPr>
          <p:cNvPr id="15" name="正方形/長方形 12">
            <a:extLst>
              <a:ext uri="{FF2B5EF4-FFF2-40B4-BE49-F238E27FC236}">
                <a16:creationId xmlns:a16="http://schemas.microsoft.com/office/drawing/2014/main" id="{2B97E8FB-4AA7-A53B-B4B5-6812D5A699DE}"/>
              </a:ext>
            </a:extLst>
          </p:cNvPr>
          <p:cNvSpPr>
            <a:spLocks noChangeArrowheads="1"/>
          </p:cNvSpPr>
          <p:nvPr/>
        </p:nvSpPr>
        <p:spPr bwMode="auto">
          <a:xfrm>
            <a:off x="6392863" y="3416060"/>
            <a:ext cx="3240087" cy="1381092"/>
          </a:xfrm>
          <a:prstGeom prst="rect">
            <a:avLst/>
          </a:prstGeom>
          <a:solidFill>
            <a:schemeClr val="bg1"/>
          </a:solidFill>
          <a:ln w="9525" algn="ctr">
            <a:solidFill>
              <a:schemeClr val="tx1"/>
            </a:solidFill>
            <a:miter lim="800000"/>
            <a:headEnd/>
            <a:tailEnd/>
          </a:ln>
        </p:spPr>
        <p:txBody>
          <a:bodyPr anchor="ctr"/>
          <a:lstStyle>
            <a:lvl1pPr marL="2857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spcBef>
                <a:spcPts val="300"/>
              </a:spcBef>
            </a:pPr>
            <a:r>
              <a:rPr lang="en-US" altLang="ja-JP" b="1" dirty="0">
                <a:latin typeface="Meiryo UI" panose="020B0604030504040204" pitchFamily="50" charset="-128"/>
                <a:ea typeface="Meiryo UI" panose="020B0604030504040204" pitchFamily="50" charset="-128"/>
              </a:rPr>
              <a:t>10</a:t>
            </a:r>
            <a:r>
              <a:rPr lang="ja-JP" altLang="en-US" b="1" dirty="0">
                <a:latin typeface="Meiryo UI" panose="020B0604030504040204" pitchFamily="50" charset="-128"/>
                <a:ea typeface="Meiryo UI" panose="020B0604030504040204" pitchFamily="50" charset="-128"/>
              </a:rPr>
              <a:t>倍超を狙い勝率は</a:t>
            </a:r>
            <a:r>
              <a:rPr lang="en-US" altLang="ja-JP" b="1" dirty="0">
                <a:latin typeface="Meiryo UI" panose="020B0604030504040204" pitchFamily="50" charset="-128"/>
                <a:ea typeface="Meiryo UI" panose="020B0604030504040204" pitchFamily="50" charset="-128"/>
              </a:rPr>
              <a:t>50</a:t>
            </a:r>
            <a:r>
              <a:rPr lang="ja-JP" altLang="en-US" b="1" dirty="0">
                <a:latin typeface="Meiryo UI" panose="020B0604030504040204" pitchFamily="50" charset="-128"/>
                <a:ea typeface="Meiryo UI" panose="020B0604030504040204" pitchFamily="50" charset="-128"/>
              </a:rPr>
              <a:t>％未満</a:t>
            </a:r>
            <a:endParaRPr lang="en-US" altLang="ja-JP" b="1" dirty="0">
              <a:latin typeface="Meiryo UI" panose="020B0604030504040204" pitchFamily="50" charset="-128"/>
              <a:ea typeface="Meiryo UI" panose="020B0604030504040204" pitchFamily="50" charset="-128"/>
            </a:endParaRPr>
          </a:p>
          <a:p>
            <a:pPr marL="0" indent="0" eaLnBrk="1" hangingPunct="1">
              <a:spcBef>
                <a:spcPts val="300"/>
              </a:spcBef>
              <a:buNone/>
            </a:pPr>
            <a:r>
              <a:rPr lang="ja-JP" altLang="en-US" b="1" dirty="0">
                <a:latin typeface="Meiryo UI" panose="020B0604030504040204" pitchFamily="50" charset="-128"/>
                <a:ea typeface="Meiryo UI" panose="020B0604030504040204" pitchFamily="50" charset="-128"/>
              </a:rPr>
              <a:t>（ファンドトータルで</a:t>
            </a:r>
            <a:r>
              <a:rPr lang="en-US" altLang="ja-JP" b="1" dirty="0">
                <a:latin typeface="Meiryo UI" panose="020B0604030504040204" pitchFamily="50" charset="-128"/>
                <a:ea typeface="Meiryo UI" panose="020B0604030504040204" pitchFamily="50" charset="-128"/>
              </a:rPr>
              <a:t>50%</a:t>
            </a:r>
            <a:r>
              <a:rPr lang="ja-JP" altLang="en-US" b="1" dirty="0">
                <a:latin typeface="Meiryo UI" panose="020B0604030504040204" pitchFamily="50" charset="-128"/>
                <a:ea typeface="Meiryo UI" panose="020B0604030504040204" pitchFamily="50" charset="-128"/>
              </a:rPr>
              <a:t>近くがロス）</a:t>
            </a:r>
            <a:endParaRPr lang="en-US" altLang="ja-JP" b="1" dirty="0">
              <a:latin typeface="Meiryo UI" panose="020B0604030504040204" pitchFamily="50" charset="-128"/>
              <a:ea typeface="Meiryo UI" panose="020B0604030504040204" pitchFamily="50" charset="-128"/>
            </a:endParaRPr>
          </a:p>
        </p:txBody>
      </p:sp>
      <p:sp>
        <p:nvSpPr>
          <p:cNvPr id="16" name="吹き出し: 左右矢印 25">
            <a:extLst>
              <a:ext uri="{FF2B5EF4-FFF2-40B4-BE49-F238E27FC236}">
                <a16:creationId xmlns:a16="http://schemas.microsoft.com/office/drawing/2014/main" id="{D48E16B2-7321-1261-EABB-CC12839D57CE}"/>
              </a:ext>
            </a:extLst>
          </p:cNvPr>
          <p:cNvSpPr>
            <a:spLocks noChangeArrowheads="1"/>
          </p:cNvSpPr>
          <p:nvPr/>
        </p:nvSpPr>
        <p:spPr bwMode="auto">
          <a:xfrm>
            <a:off x="3729038" y="3416060"/>
            <a:ext cx="2447925" cy="1381092"/>
          </a:xfrm>
          <a:prstGeom prst="leftRightArrowCallout">
            <a:avLst>
              <a:gd name="adj1" fmla="val 29954"/>
              <a:gd name="adj2" fmla="val 25000"/>
              <a:gd name="adj3" fmla="val 11781"/>
              <a:gd name="adj4" fmla="val 66454"/>
            </a:avLst>
          </a:prstGeom>
          <a:solidFill>
            <a:schemeClr val="accent6">
              <a:lumMod val="40000"/>
              <a:lumOff val="60000"/>
            </a:schemeClr>
          </a:solidFill>
          <a:ln w="25400" algn="ctr">
            <a:solidFill>
              <a:schemeClr val="accent6">
                <a:lumMod val="50000"/>
              </a:schemeClr>
            </a:solidFill>
            <a:miter lim="800000"/>
            <a:headEnd/>
            <a:tailEnd/>
          </a:ln>
        </p:spPr>
        <p:txBody>
          <a:bodyPr anchor="ctr"/>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lgn="ctr" eaLnBrk="1" hangingPunct="1">
              <a:spcBef>
                <a:spcPct val="0"/>
              </a:spcBef>
              <a:buFontTx/>
              <a:buNone/>
            </a:pPr>
            <a:r>
              <a:rPr lang="ja-JP" altLang="en-US" b="1" dirty="0">
                <a:solidFill>
                  <a:schemeClr val="accent6">
                    <a:lumMod val="50000"/>
                  </a:schemeClr>
                </a:solidFill>
                <a:latin typeface="Meiryo UI" panose="020B0604030504040204" pitchFamily="50" charset="-128"/>
                <a:ea typeface="Meiryo UI" panose="020B0604030504040204" pitchFamily="50" charset="-128"/>
              </a:rPr>
              <a:t>投資方針</a:t>
            </a:r>
          </a:p>
        </p:txBody>
      </p:sp>
      <p:sp>
        <p:nvSpPr>
          <p:cNvPr id="17" name="吹き出し: 左右矢印 26">
            <a:extLst>
              <a:ext uri="{FF2B5EF4-FFF2-40B4-BE49-F238E27FC236}">
                <a16:creationId xmlns:a16="http://schemas.microsoft.com/office/drawing/2014/main" id="{3F0184C1-D112-2F9E-15B3-4C511643478B}"/>
              </a:ext>
            </a:extLst>
          </p:cNvPr>
          <p:cNvSpPr>
            <a:spLocks noChangeArrowheads="1"/>
          </p:cNvSpPr>
          <p:nvPr/>
        </p:nvSpPr>
        <p:spPr bwMode="auto">
          <a:xfrm>
            <a:off x="3729038" y="5085805"/>
            <a:ext cx="2447925" cy="935483"/>
          </a:xfrm>
          <a:prstGeom prst="leftRightArrowCallout">
            <a:avLst>
              <a:gd name="adj1" fmla="val 29954"/>
              <a:gd name="adj2" fmla="val 25000"/>
              <a:gd name="adj3" fmla="val 11790"/>
              <a:gd name="adj4" fmla="val 66454"/>
            </a:avLst>
          </a:prstGeom>
          <a:solidFill>
            <a:schemeClr val="accent6">
              <a:lumMod val="40000"/>
              <a:lumOff val="60000"/>
            </a:schemeClr>
          </a:solidFill>
          <a:ln w="25400" algn="ctr">
            <a:solidFill>
              <a:schemeClr val="accent6">
                <a:lumMod val="50000"/>
              </a:schemeClr>
            </a:solidFill>
            <a:miter lim="800000"/>
            <a:headEnd/>
            <a:tailEnd/>
          </a:ln>
        </p:spPr>
        <p:txBody>
          <a:bodyPr anchor="ctr"/>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lgn="ctr" eaLnBrk="1" hangingPunct="1">
              <a:spcBef>
                <a:spcPct val="0"/>
              </a:spcBef>
              <a:buFontTx/>
              <a:buNone/>
            </a:pPr>
            <a:r>
              <a:rPr lang="ja-JP" altLang="en-US" b="1" dirty="0">
                <a:solidFill>
                  <a:schemeClr val="accent6">
                    <a:lumMod val="50000"/>
                  </a:schemeClr>
                </a:solidFill>
                <a:latin typeface="Meiryo UI" panose="020B0604030504040204" pitchFamily="50" charset="-128"/>
                <a:ea typeface="Meiryo UI" panose="020B0604030504040204" pitchFamily="50" charset="-128"/>
              </a:rPr>
              <a:t>設立難易度</a:t>
            </a:r>
          </a:p>
        </p:txBody>
      </p:sp>
    </p:spTree>
    <p:extLst>
      <p:ext uri="{BB962C8B-B14F-4D97-AF65-F5344CB8AC3E}">
        <p14:creationId xmlns:p14="http://schemas.microsoft.com/office/powerpoint/2010/main" val="3596385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200472" y="188640"/>
            <a:ext cx="8453438" cy="252413"/>
          </a:xfrm>
          <a:prstGeom prst="rect">
            <a:avLst/>
          </a:prstGeom>
        </p:spPr>
        <p:txBody>
          <a:bodyPr/>
          <a:lstStyle/>
          <a:p>
            <a:pPr eaLnBrk="1" hangingPunct="1">
              <a:defRPr/>
            </a:pPr>
            <a:r>
              <a:rPr lang="en-US" altLang="ja-JP" b="1" kern="0" dirty="0">
                <a:latin typeface="Meiryo UI" panose="020B0604030504040204" pitchFamily="50" charset="-128"/>
                <a:ea typeface="Meiryo UI" panose="020B0604030504040204" pitchFamily="50" charset="-128"/>
                <a:cs typeface="+mj-cs"/>
              </a:rPr>
              <a:t>PE</a:t>
            </a:r>
            <a:r>
              <a:rPr lang="ja-JP" altLang="en-US" b="1" kern="0" dirty="0">
                <a:latin typeface="Meiryo UI" panose="020B0604030504040204" pitchFamily="50" charset="-128"/>
                <a:ea typeface="Meiryo UI" panose="020B0604030504040204" pitchFamily="50" charset="-128"/>
                <a:cs typeface="+mj-cs"/>
              </a:rPr>
              <a:t>ファンドビジネスの収入</a:t>
            </a:r>
          </a:p>
        </p:txBody>
      </p:sp>
      <p:sp>
        <p:nvSpPr>
          <p:cNvPr id="2" name="正方形/長方形 1">
            <a:extLst>
              <a:ext uri="{FF2B5EF4-FFF2-40B4-BE49-F238E27FC236}">
                <a16:creationId xmlns:a16="http://schemas.microsoft.com/office/drawing/2014/main" id="{BE2CA625-60DA-5094-A50C-3981695029B9}"/>
              </a:ext>
            </a:extLst>
          </p:cNvPr>
          <p:cNvSpPr/>
          <p:nvPr/>
        </p:nvSpPr>
        <p:spPr bwMode="auto">
          <a:xfrm>
            <a:off x="631825" y="4057650"/>
            <a:ext cx="1152525" cy="2035175"/>
          </a:xfrm>
          <a:prstGeom prst="rect">
            <a:avLst/>
          </a:prstGeom>
          <a:solidFill>
            <a:schemeClr val="bg1">
              <a:lumMod val="65000"/>
            </a:schemeClr>
          </a:solidFill>
          <a:ln w="9525" cap="flat" cmpd="sng" algn="ctr">
            <a:solidFill>
              <a:schemeClr val="tx1"/>
            </a:solidFill>
            <a:prstDash val="solid"/>
            <a:miter lim="800000"/>
            <a:headEnd type="none" w="med" len="med"/>
            <a:tailEnd type="none" w="med" len="med"/>
          </a:ln>
          <a:effectLst/>
        </p:spPr>
        <p:txBody>
          <a:bodyPr wrap="none" anchor="ctr"/>
          <a:lstStyle/>
          <a:p>
            <a:pPr algn="ctr" eaLnBrk="1" hangingPunct="1">
              <a:defRPr/>
            </a:pPr>
            <a:r>
              <a:rPr lang="ja-JP" altLang="en-US" sz="1400" dirty="0">
                <a:latin typeface="Meiryo UI" panose="020B0604030504040204" pitchFamily="50" charset="-128"/>
                <a:ea typeface="Meiryo UI" panose="020B0604030504040204" pitchFamily="50" charset="-128"/>
              </a:rPr>
              <a:t>元本</a:t>
            </a:r>
          </a:p>
        </p:txBody>
      </p:sp>
      <p:sp>
        <p:nvSpPr>
          <p:cNvPr id="3" name="正方形/長方形 5">
            <a:extLst>
              <a:ext uri="{FF2B5EF4-FFF2-40B4-BE49-F238E27FC236}">
                <a16:creationId xmlns:a16="http://schemas.microsoft.com/office/drawing/2014/main" id="{78BB47AA-6942-7AB7-1DFE-F140BFD5B5C2}"/>
              </a:ext>
            </a:extLst>
          </p:cNvPr>
          <p:cNvSpPr>
            <a:spLocks noChangeArrowheads="1"/>
          </p:cNvSpPr>
          <p:nvPr/>
        </p:nvSpPr>
        <p:spPr bwMode="auto">
          <a:xfrm>
            <a:off x="2576513" y="2090738"/>
            <a:ext cx="1152525" cy="4002087"/>
          </a:xfrm>
          <a:prstGeom prst="rect">
            <a:avLst/>
          </a:prstGeom>
          <a:solidFill>
            <a:schemeClr val="bg1"/>
          </a:solidFill>
          <a:ln w="9525" algn="ctr">
            <a:solidFill>
              <a:schemeClr val="tx1"/>
            </a:solidFill>
            <a:miter lim="800000"/>
            <a:headEnd/>
            <a:tailEnd/>
          </a:ln>
        </p:spPr>
        <p:txBody>
          <a:bodyPr wrap="none" anchor="ctr"/>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lgn="ctr" eaLnBrk="1" hangingPunct="1">
              <a:spcBef>
                <a:spcPct val="0"/>
              </a:spcBef>
              <a:buFontTx/>
              <a:buNone/>
            </a:pPr>
            <a:endParaRPr lang="en-US" altLang="ja-JP" sz="1400" dirty="0">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400" dirty="0">
              <a:latin typeface="Meiryo UI" panose="020B0604030504040204" pitchFamily="50" charset="-128"/>
              <a:ea typeface="Meiryo UI" panose="020B0604030504040204" pitchFamily="50" charset="-128"/>
            </a:endParaRPr>
          </a:p>
          <a:p>
            <a:pPr algn="ctr" eaLnBrk="1" hangingPunct="1">
              <a:spcBef>
                <a:spcPct val="0"/>
              </a:spcBef>
              <a:buFontTx/>
              <a:buNone/>
            </a:pPr>
            <a:r>
              <a:rPr lang="ja-JP" altLang="en-US" sz="1400" dirty="0">
                <a:latin typeface="Meiryo UI" panose="020B0604030504040204" pitchFamily="50" charset="-128"/>
                <a:ea typeface="Meiryo UI" panose="020B0604030504040204" pitchFamily="50" charset="-128"/>
              </a:rPr>
              <a:t>キャピタルゲイン</a:t>
            </a:r>
            <a:endParaRPr lang="en-US" altLang="ja-JP" sz="1400" dirty="0">
              <a:latin typeface="Meiryo UI" panose="020B0604030504040204" pitchFamily="50" charset="-128"/>
              <a:ea typeface="Meiryo UI" panose="020B0604030504040204" pitchFamily="50" charset="-128"/>
            </a:endParaRPr>
          </a:p>
          <a:p>
            <a:pPr algn="ctr" eaLnBrk="1" hangingPunct="1">
              <a:spcBef>
                <a:spcPct val="0"/>
              </a:spcBef>
              <a:buFontTx/>
              <a:buNone/>
            </a:pPr>
            <a:r>
              <a:rPr lang="en-US" altLang="ja-JP" sz="1400" dirty="0">
                <a:latin typeface="Meiryo UI" panose="020B0604030504040204" pitchFamily="50" charset="-128"/>
                <a:ea typeface="Meiryo UI" panose="020B0604030504040204" pitchFamily="50" charset="-128"/>
              </a:rPr>
              <a:t>100</a:t>
            </a:r>
            <a:r>
              <a:rPr lang="ja-JP" altLang="en-US" sz="1400" dirty="0">
                <a:latin typeface="Meiryo UI" panose="020B0604030504040204" pitchFamily="50" charset="-128"/>
                <a:ea typeface="Meiryo UI" panose="020B0604030504040204" pitchFamily="50" charset="-128"/>
              </a:rPr>
              <a:t>億円</a:t>
            </a:r>
            <a:endParaRPr lang="en-US" altLang="ja-JP" sz="1400" dirty="0">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400" dirty="0">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400" dirty="0">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400" dirty="0">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400" dirty="0">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400" dirty="0">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400" dirty="0">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400" dirty="0">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400" dirty="0">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400" dirty="0">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400" dirty="0">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400" dirty="0">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400" dirty="0">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400" dirty="0">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400" dirty="0">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400"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FCE3A61E-A807-7C9D-9BB4-362D80EA764B}"/>
              </a:ext>
            </a:extLst>
          </p:cNvPr>
          <p:cNvSpPr/>
          <p:nvPr/>
        </p:nvSpPr>
        <p:spPr bwMode="auto">
          <a:xfrm>
            <a:off x="2581275" y="4057650"/>
            <a:ext cx="1152525" cy="2035175"/>
          </a:xfrm>
          <a:prstGeom prst="rect">
            <a:avLst/>
          </a:prstGeom>
          <a:solidFill>
            <a:schemeClr val="bg1">
              <a:lumMod val="65000"/>
            </a:schemeClr>
          </a:solidFill>
          <a:ln w="9525" cap="flat" cmpd="sng" algn="ctr">
            <a:solidFill>
              <a:schemeClr val="tx1"/>
            </a:solidFill>
            <a:prstDash val="solid"/>
            <a:miter lim="800000"/>
            <a:headEnd type="none" w="med" len="med"/>
            <a:tailEnd type="none" w="med" len="med"/>
          </a:ln>
          <a:effectLst/>
        </p:spPr>
        <p:txBody>
          <a:bodyPr wrap="none" anchor="ctr"/>
          <a:lstStyle/>
          <a:p>
            <a:pPr algn="ctr" eaLnBrk="1" hangingPunct="1">
              <a:defRPr/>
            </a:pPr>
            <a:r>
              <a:rPr lang="ja-JP" altLang="en-US" sz="1400" dirty="0">
                <a:latin typeface="Meiryo UI" panose="020B0604030504040204" pitchFamily="50" charset="-128"/>
                <a:ea typeface="Meiryo UI" panose="020B0604030504040204" pitchFamily="50" charset="-128"/>
              </a:rPr>
              <a:t>元本</a:t>
            </a:r>
          </a:p>
        </p:txBody>
      </p:sp>
      <p:sp>
        <p:nvSpPr>
          <p:cNvPr id="7" name="正方形/長方形 8">
            <a:extLst>
              <a:ext uri="{FF2B5EF4-FFF2-40B4-BE49-F238E27FC236}">
                <a16:creationId xmlns:a16="http://schemas.microsoft.com/office/drawing/2014/main" id="{BBE2EDB8-6181-EE58-F363-BE411A6EDC6B}"/>
              </a:ext>
            </a:extLst>
          </p:cNvPr>
          <p:cNvSpPr>
            <a:spLocks noChangeArrowheads="1"/>
          </p:cNvSpPr>
          <p:nvPr/>
        </p:nvSpPr>
        <p:spPr bwMode="auto">
          <a:xfrm>
            <a:off x="4232275" y="2090738"/>
            <a:ext cx="2160588" cy="647700"/>
          </a:xfrm>
          <a:prstGeom prst="rect">
            <a:avLst/>
          </a:prstGeom>
          <a:solidFill>
            <a:schemeClr val="accent6">
              <a:lumMod val="20000"/>
              <a:lumOff val="80000"/>
            </a:schemeClr>
          </a:solidFill>
          <a:ln w="25400" algn="ctr">
            <a:solidFill>
              <a:schemeClr val="accent6">
                <a:lumMod val="50000"/>
              </a:schemeClr>
            </a:solidFill>
            <a:miter lim="800000"/>
            <a:headEnd/>
            <a:tailEnd/>
          </a:ln>
        </p:spPr>
        <p:txBody>
          <a:bodyPr anchor="ctr"/>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lgn="ctr" eaLnBrk="1" hangingPunct="1">
              <a:buFontTx/>
              <a:buNone/>
            </a:pPr>
            <a:r>
              <a:rPr lang="ja-JP" altLang="en-US" sz="1800" b="1">
                <a:solidFill>
                  <a:schemeClr val="accent6">
                    <a:lumMod val="50000"/>
                  </a:schemeClr>
                </a:solidFill>
                <a:latin typeface="Meiryo UI" panose="020B0604030504040204" pitchFamily="50" charset="-128"/>
                <a:ea typeface="Meiryo UI" panose="020B0604030504040204" pitchFamily="50" charset="-128"/>
              </a:rPr>
              <a:t>管理報酬</a:t>
            </a:r>
          </a:p>
        </p:txBody>
      </p:sp>
      <p:sp>
        <p:nvSpPr>
          <p:cNvPr id="8" name="正方形/長方形 7">
            <a:extLst>
              <a:ext uri="{FF2B5EF4-FFF2-40B4-BE49-F238E27FC236}">
                <a16:creationId xmlns:a16="http://schemas.microsoft.com/office/drawing/2014/main" id="{897381E2-46C5-62E6-64EF-5690FC3F95C0}"/>
              </a:ext>
            </a:extLst>
          </p:cNvPr>
          <p:cNvSpPr>
            <a:spLocks noChangeArrowheads="1"/>
          </p:cNvSpPr>
          <p:nvPr/>
        </p:nvSpPr>
        <p:spPr bwMode="auto">
          <a:xfrm>
            <a:off x="6465888" y="2090738"/>
            <a:ext cx="2808287" cy="647700"/>
          </a:xfrm>
          <a:prstGeom prst="rect">
            <a:avLst/>
          </a:prstGeom>
          <a:solidFill>
            <a:schemeClr val="bg2">
              <a:lumMod val="90000"/>
            </a:schemeClr>
          </a:solidFill>
          <a:ln w="9525" algn="ctr">
            <a:solidFill>
              <a:schemeClr val="tx1"/>
            </a:solidFill>
            <a:miter lim="800000"/>
            <a:headEnd/>
            <a:tailEnd/>
          </a:ln>
        </p:spPr>
        <p:txBody>
          <a:bodyPr wrap="none" anchor="ctr"/>
          <a:lstStyle>
            <a:lvl1pPr>
              <a:defRPr kumimoji="1" sz="2400">
                <a:solidFill>
                  <a:schemeClr val="tx1"/>
                </a:solidFill>
                <a:latin typeface="Arial" panose="020B0604020202020204" pitchFamily="34" charset="0"/>
                <a:ea typeface="ＭＳ Ｐゴシック" panose="020B0600070205080204" pitchFamily="50" charset="-128"/>
              </a:defRPr>
            </a:lvl1pPr>
            <a:lvl2pPr marL="742950" indent="-285750">
              <a:defRPr kumimoji="1" sz="2400">
                <a:solidFill>
                  <a:schemeClr val="tx1"/>
                </a:solidFill>
                <a:latin typeface="Arial" panose="020B0604020202020204" pitchFamily="34" charset="0"/>
                <a:ea typeface="ＭＳ Ｐゴシック" panose="020B0600070205080204" pitchFamily="50" charset="-128"/>
              </a:defRPr>
            </a:lvl2pPr>
            <a:lvl3pPr marL="1143000" indent="-228600">
              <a:defRPr kumimoji="1" sz="2400">
                <a:solidFill>
                  <a:schemeClr val="tx1"/>
                </a:solidFill>
                <a:latin typeface="Arial" panose="020B0604020202020204" pitchFamily="34" charset="0"/>
                <a:ea typeface="ＭＳ Ｐゴシック" panose="020B0600070205080204" pitchFamily="50" charset="-128"/>
              </a:defRPr>
            </a:lvl3pPr>
            <a:lvl4pPr marL="1600200" indent="-228600">
              <a:defRPr kumimoji="1" sz="2400">
                <a:solidFill>
                  <a:schemeClr val="tx1"/>
                </a:solidFill>
                <a:latin typeface="Arial" panose="020B0604020202020204" pitchFamily="34" charset="0"/>
                <a:ea typeface="ＭＳ Ｐゴシック" panose="020B0600070205080204" pitchFamily="50" charset="-128"/>
              </a:defRPr>
            </a:lvl4pPr>
            <a:lvl5pPr marL="2057400" indent="-228600">
              <a:defRPr kumimoji="1" sz="24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eaLnBrk="1" hangingPunct="1">
              <a:defRPr/>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ファンド総額の</a:t>
            </a:r>
            <a:r>
              <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２％</a:t>
            </a:r>
            <a:endParaRPr lang="en-US" altLang="ja-JP"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defRPr/>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毎年発生</a:t>
            </a:r>
          </a:p>
        </p:txBody>
      </p:sp>
      <p:sp>
        <p:nvSpPr>
          <p:cNvPr id="9" name="正方形/長方形 8">
            <a:extLst>
              <a:ext uri="{FF2B5EF4-FFF2-40B4-BE49-F238E27FC236}">
                <a16:creationId xmlns:a16="http://schemas.microsoft.com/office/drawing/2014/main" id="{B3F82A66-CE5A-3ECC-C96A-19EFDE792D36}"/>
              </a:ext>
            </a:extLst>
          </p:cNvPr>
          <p:cNvSpPr>
            <a:spLocks noChangeArrowheads="1"/>
          </p:cNvSpPr>
          <p:nvPr/>
        </p:nvSpPr>
        <p:spPr bwMode="auto">
          <a:xfrm>
            <a:off x="4232275" y="3450183"/>
            <a:ext cx="2160588" cy="647700"/>
          </a:xfrm>
          <a:prstGeom prst="rect">
            <a:avLst/>
          </a:prstGeom>
          <a:solidFill>
            <a:schemeClr val="accent6">
              <a:lumMod val="20000"/>
              <a:lumOff val="80000"/>
            </a:schemeClr>
          </a:solidFill>
          <a:ln w="25400" algn="ctr">
            <a:solidFill>
              <a:schemeClr val="accent6">
                <a:lumMod val="50000"/>
              </a:schemeClr>
            </a:solidFill>
            <a:miter lim="800000"/>
            <a:headEnd/>
            <a:tailEnd/>
          </a:ln>
        </p:spPr>
        <p:txBody>
          <a:bodyPr anchor="ctr"/>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lgn="ctr" eaLnBrk="1" hangingPunct="1">
              <a:buFontTx/>
              <a:buNone/>
            </a:pPr>
            <a:r>
              <a:rPr lang="ja-JP" altLang="en-US" sz="1800" b="1" dirty="0">
                <a:solidFill>
                  <a:schemeClr val="accent6">
                    <a:lumMod val="50000"/>
                  </a:schemeClr>
                </a:solidFill>
                <a:latin typeface="Meiryo UI" panose="020B0604030504040204" pitchFamily="50" charset="-128"/>
                <a:ea typeface="Meiryo UI" panose="020B0604030504040204" pitchFamily="50" charset="-128"/>
              </a:rPr>
              <a:t>成功報酬</a:t>
            </a:r>
            <a:endParaRPr lang="en-US" altLang="ja-JP" sz="1800" b="1" dirty="0">
              <a:solidFill>
                <a:schemeClr val="accent6">
                  <a:lumMod val="50000"/>
                </a:schemeClr>
              </a:solidFill>
              <a:latin typeface="Meiryo UI" panose="020B0604030504040204" pitchFamily="50" charset="-128"/>
              <a:ea typeface="Meiryo UI" panose="020B0604030504040204" pitchFamily="50" charset="-128"/>
            </a:endParaRPr>
          </a:p>
          <a:p>
            <a:pPr algn="ctr" eaLnBrk="1" hangingPunct="1">
              <a:buFontTx/>
              <a:buNone/>
            </a:pPr>
            <a:r>
              <a:rPr lang="ja-JP" altLang="en-US" sz="1800" b="1" dirty="0">
                <a:solidFill>
                  <a:schemeClr val="accent6">
                    <a:lumMod val="50000"/>
                  </a:schemeClr>
                </a:solidFill>
                <a:latin typeface="Meiryo UI" panose="020B0604030504040204" pitchFamily="50" charset="-128"/>
                <a:ea typeface="Meiryo UI" panose="020B0604030504040204" pitchFamily="50" charset="-128"/>
              </a:rPr>
              <a:t>（所謂キャリー）</a:t>
            </a:r>
          </a:p>
        </p:txBody>
      </p:sp>
      <p:sp>
        <p:nvSpPr>
          <p:cNvPr id="10" name="正方形/長方形 9">
            <a:extLst>
              <a:ext uri="{FF2B5EF4-FFF2-40B4-BE49-F238E27FC236}">
                <a16:creationId xmlns:a16="http://schemas.microsoft.com/office/drawing/2014/main" id="{A9DD54B3-383D-43A8-EC18-BD03A3E0EB0C}"/>
              </a:ext>
            </a:extLst>
          </p:cNvPr>
          <p:cNvSpPr>
            <a:spLocks noChangeArrowheads="1"/>
          </p:cNvSpPr>
          <p:nvPr/>
        </p:nvSpPr>
        <p:spPr bwMode="auto">
          <a:xfrm>
            <a:off x="6465888" y="3450183"/>
            <a:ext cx="2808287" cy="647700"/>
          </a:xfrm>
          <a:prstGeom prst="rect">
            <a:avLst/>
          </a:prstGeom>
          <a:solidFill>
            <a:schemeClr val="bg2">
              <a:lumMod val="90000"/>
            </a:schemeClr>
          </a:solidFill>
          <a:ln w="9525" algn="ctr">
            <a:solidFill>
              <a:schemeClr val="tx1"/>
            </a:solidFill>
            <a:miter lim="800000"/>
            <a:headEnd/>
            <a:tailEnd/>
          </a:ln>
        </p:spPr>
        <p:txBody>
          <a:bodyPr wrap="none" anchor="ctr"/>
          <a:lstStyle>
            <a:lvl1pPr>
              <a:defRPr kumimoji="1" sz="2400">
                <a:solidFill>
                  <a:schemeClr val="tx1"/>
                </a:solidFill>
                <a:latin typeface="Arial" panose="020B0604020202020204" pitchFamily="34" charset="0"/>
                <a:ea typeface="ＭＳ Ｐゴシック" panose="020B0600070205080204" pitchFamily="50" charset="-128"/>
              </a:defRPr>
            </a:lvl1pPr>
            <a:lvl2pPr marL="742950" indent="-285750">
              <a:defRPr kumimoji="1" sz="2400">
                <a:solidFill>
                  <a:schemeClr val="tx1"/>
                </a:solidFill>
                <a:latin typeface="Arial" panose="020B0604020202020204" pitchFamily="34" charset="0"/>
                <a:ea typeface="ＭＳ Ｐゴシック" panose="020B0600070205080204" pitchFamily="50" charset="-128"/>
              </a:defRPr>
            </a:lvl2pPr>
            <a:lvl3pPr marL="1143000" indent="-228600">
              <a:defRPr kumimoji="1" sz="2400">
                <a:solidFill>
                  <a:schemeClr val="tx1"/>
                </a:solidFill>
                <a:latin typeface="Arial" panose="020B0604020202020204" pitchFamily="34" charset="0"/>
                <a:ea typeface="ＭＳ Ｐゴシック" panose="020B0600070205080204" pitchFamily="50" charset="-128"/>
              </a:defRPr>
            </a:lvl3pPr>
            <a:lvl4pPr marL="1600200" indent="-228600">
              <a:defRPr kumimoji="1" sz="2400">
                <a:solidFill>
                  <a:schemeClr val="tx1"/>
                </a:solidFill>
                <a:latin typeface="Arial" panose="020B0604020202020204" pitchFamily="34" charset="0"/>
                <a:ea typeface="ＭＳ Ｐゴシック" panose="020B0600070205080204" pitchFamily="50" charset="-128"/>
              </a:defRPr>
            </a:lvl4pPr>
            <a:lvl5pPr marL="2057400" indent="-228600">
              <a:defRPr kumimoji="1" sz="24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eaLnBrk="1" hangingPunct="1">
              <a:defRPr/>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元本を超えた利益の</a:t>
            </a:r>
            <a:r>
              <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２０％</a:t>
            </a:r>
            <a:endParaRPr lang="en-US" altLang="ja-JP"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defRPr/>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案件がイグジットする毎に発生</a:t>
            </a:r>
          </a:p>
        </p:txBody>
      </p:sp>
      <p:sp>
        <p:nvSpPr>
          <p:cNvPr id="11" name="テキスト ボックス 62">
            <a:extLst>
              <a:ext uri="{FF2B5EF4-FFF2-40B4-BE49-F238E27FC236}">
                <a16:creationId xmlns:a16="http://schemas.microsoft.com/office/drawing/2014/main" id="{4636CDAC-9E51-FE6C-9C99-ADFA10A6F520}"/>
              </a:ext>
            </a:extLst>
          </p:cNvPr>
          <p:cNvSpPr txBox="1">
            <a:spLocks noChangeArrowheads="1"/>
          </p:cNvSpPr>
          <p:nvPr/>
        </p:nvSpPr>
        <p:spPr bwMode="auto">
          <a:xfrm>
            <a:off x="790575" y="6165850"/>
            <a:ext cx="8366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lgn="ctr">
              <a:spcBef>
                <a:spcPct val="0"/>
              </a:spcBef>
              <a:buFontTx/>
              <a:buNone/>
            </a:pPr>
            <a:r>
              <a:rPr lang="ja-JP" altLang="en-US" sz="1600" b="1">
                <a:latin typeface="Meiryo UI" panose="020B0604030504040204" pitchFamily="50" charset="-128"/>
                <a:ea typeface="Meiryo UI" panose="020B0604030504040204" pitchFamily="50" charset="-128"/>
              </a:rPr>
              <a:t>コミットメント総額</a:t>
            </a:r>
            <a:endParaRPr lang="en-US" altLang="ja-JP" sz="1600" b="1">
              <a:latin typeface="Meiryo UI" panose="020B0604030504040204" pitchFamily="50" charset="-128"/>
              <a:ea typeface="Meiryo UI" panose="020B0604030504040204" pitchFamily="50" charset="-128"/>
            </a:endParaRPr>
          </a:p>
          <a:p>
            <a:pPr algn="ctr">
              <a:spcBef>
                <a:spcPct val="0"/>
              </a:spcBef>
              <a:buFontTx/>
              <a:buNone/>
            </a:pPr>
            <a:r>
              <a:rPr lang="ja-JP" altLang="en-US" sz="1600" b="1">
                <a:latin typeface="Meiryo UI" panose="020B0604030504040204" pitchFamily="50" charset="-128"/>
                <a:ea typeface="Meiryo UI" panose="020B0604030504040204" pitchFamily="50" charset="-128"/>
              </a:rPr>
              <a:t>（出資予定額）</a:t>
            </a:r>
            <a:endParaRPr lang="en-US" altLang="ja-JP" sz="1600" b="1">
              <a:latin typeface="Meiryo UI" panose="020B0604030504040204" pitchFamily="50" charset="-128"/>
              <a:ea typeface="Meiryo UI" panose="020B0604030504040204" pitchFamily="50" charset="-128"/>
            </a:endParaRPr>
          </a:p>
        </p:txBody>
      </p:sp>
      <p:sp>
        <p:nvSpPr>
          <p:cNvPr id="12" name="テキスト ボックス 62">
            <a:extLst>
              <a:ext uri="{FF2B5EF4-FFF2-40B4-BE49-F238E27FC236}">
                <a16:creationId xmlns:a16="http://schemas.microsoft.com/office/drawing/2014/main" id="{7D92F9FA-0FDC-D0DC-42F3-996CC38EF4ED}"/>
              </a:ext>
            </a:extLst>
          </p:cNvPr>
          <p:cNvSpPr txBox="1">
            <a:spLocks noChangeArrowheads="1"/>
          </p:cNvSpPr>
          <p:nvPr/>
        </p:nvSpPr>
        <p:spPr bwMode="auto">
          <a:xfrm>
            <a:off x="2738438" y="6165850"/>
            <a:ext cx="8366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lgn="ctr">
              <a:spcBef>
                <a:spcPct val="0"/>
              </a:spcBef>
              <a:buFontTx/>
              <a:buNone/>
            </a:pPr>
            <a:r>
              <a:rPr lang="ja-JP" altLang="en-US" sz="1600" b="1" dirty="0">
                <a:latin typeface="Meiryo UI" panose="020B0604030504040204" pitchFamily="50" charset="-128"/>
                <a:ea typeface="Meiryo UI" panose="020B0604030504040204" pitchFamily="50" charset="-128"/>
              </a:rPr>
              <a:t>回収総額</a:t>
            </a:r>
            <a:endParaRPr lang="en-US" altLang="ja-JP" sz="1600" b="1" dirty="0">
              <a:latin typeface="Meiryo UI" panose="020B0604030504040204" pitchFamily="50" charset="-128"/>
              <a:ea typeface="Meiryo UI" panose="020B0604030504040204" pitchFamily="50" charset="-128"/>
            </a:endParaRPr>
          </a:p>
        </p:txBody>
      </p:sp>
      <p:cxnSp>
        <p:nvCxnSpPr>
          <p:cNvPr id="13" name="直線コネクタ 20">
            <a:extLst>
              <a:ext uri="{FF2B5EF4-FFF2-40B4-BE49-F238E27FC236}">
                <a16:creationId xmlns:a16="http://schemas.microsoft.com/office/drawing/2014/main" id="{3EF7ABD2-8878-D85A-DBD4-4D727044A12F}"/>
              </a:ext>
            </a:extLst>
          </p:cNvPr>
          <p:cNvCxnSpPr>
            <a:cxnSpLocks noChangeShapeType="1"/>
            <a:stCxn id="7" idx="1"/>
            <a:endCxn id="4" idx="3"/>
          </p:cNvCxnSpPr>
          <p:nvPr/>
        </p:nvCxnSpPr>
        <p:spPr bwMode="auto">
          <a:xfrm flipH="1">
            <a:off x="1793875" y="2414588"/>
            <a:ext cx="2438400" cy="1869459"/>
          </a:xfrm>
          <a:prstGeom prst="line">
            <a:avLst/>
          </a:prstGeom>
          <a:noFill/>
          <a:ln w="28575" algn="ctr">
            <a:solidFill>
              <a:srgbClr val="FF0000"/>
            </a:solidFill>
            <a:prstDash val="sysDot"/>
            <a:miter lim="800000"/>
            <a:headEnd/>
            <a:tailEnd type="oval" w="med" len="med"/>
          </a:ln>
          <a:extLst>
            <a:ext uri="{909E8E84-426E-40DD-AFC4-6F175D3DCCD1}">
              <a14:hiddenFill xmlns:a14="http://schemas.microsoft.com/office/drawing/2010/main">
                <a:noFill/>
              </a14:hiddenFill>
            </a:ext>
          </a:extLst>
        </p:spPr>
      </p:cxnSp>
      <p:sp>
        <p:nvSpPr>
          <p:cNvPr id="14" name="テキスト ボックス 62">
            <a:extLst>
              <a:ext uri="{FF2B5EF4-FFF2-40B4-BE49-F238E27FC236}">
                <a16:creationId xmlns:a16="http://schemas.microsoft.com/office/drawing/2014/main" id="{862E90E3-E835-C1C7-A540-09CEC118B011}"/>
              </a:ext>
            </a:extLst>
          </p:cNvPr>
          <p:cNvSpPr txBox="1">
            <a:spLocks noChangeArrowheads="1"/>
          </p:cNvSpPr>
          <p:nvPr/>
        </p:nvSpPr>
        <p:spPr bwMode="auto">
          <a:xfrm>
            <a:off x="2701925" y="1793875"/>
            <a:ext cx="8366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lgn="ctr">
              <a:spcBef>
                <a:spcPct val="0"/>
              </a:spcBef>
              <a:buFontTx/>
              <a:buNone/>
            </a:pPr>
            <a:r>
              <a:rPr lang="en-US" altLang="ja-JP" sz="1600" b="1">
                <a:latin typeface="Meiryo UI" panose="020B0604030504040204" pitchFamily="50" charset="-128"/>
                <a:ea typeface="Meiryo UI" panose="020B0604030504040204" pitchFamily="50" charset="-128"/>
              </a:rPr>
              <a:t>200</a:t>
            </a:r>
            <a:r>
              <a:rPr lang="ja-JP" altLang="en-US" sz="1600" b="1">
                <a:latin typeface="Meiryo UI" panose="020B0604030504040204" pitchFamily="50" charset="-128"/>
                <a:ea typeface="Meiryo UI" panose="020B0604030504040204" pitchFamily="50" charset="-128"/>
              </a:rPr>
              <a:t>億円</a:t>
            </a:r>
            <a:endParaRPr lang="en-US" altLang="ja-JP" sz="1600" b="1">
              <a:latin typeface="Meiryo UI" panose="020B0604030504040204" pitchFamily="50" charset="-128"/>
              <a:ea typeface="Meiryo UI" panose="020B0604030504040204" pitchFamily="50" charset="-128"/>
            </a:endParaRPr>
          </a:p>
        </p:txBody>
      </p:sp>
      <p:sp>
        <p:nvSpPr>
          <p:cNvPr id="15" name="テキスト ボックス 62">
            <a:extLst>
              <a:ext uri="{FF2B5EF4-FFF2-40B4-BE49-F238E27FC236}">
                <a16:creationId xmlns:a16="http://schemas.microsoft.com/office/drawing/2014/main" id="{1DA93741-AC4E-61A4-B15F-9E2AE52B8702}"/>
              </a:ext>
            </a:extLst>
          </p:cNvPr>
          <p:cNvSpPr txBox="1">
            <a:spLocks noChangeArrowheads="1"/>
          </p:cNvSpPr>
          <p:nvPr/>
        </p:nvSpPr>
        <p:spPr bwMode="auto">
          <a:xfrm>
            <a:off x="798513" y="3736975"/>
            <a:ext cx="8366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lgn="ctr">
              <a:spcBef>
                <a:spcPct val="0"/>
              </a:spcBef>
              <a:buFontTx/>
              <a:buNone/>
            </a:pPr>
            <a:r>
              <a:rPr lang="en-US" altLang="ja-JP" sz="1600" b="1" dirty="0">
                <a:solidFill>
                  <a:srgbClr val="FF0000"/>
                </a:solidFill>
                <a:latin typeface="Meiryo UI" panose="020B0604030504040204" pitchFamily="50" charset="-128"/>
                <a:ea typeface="Meiryo UI" panose="020B0604030504040204" pitchFamily="50" charset="-128"/>
              </a:rPr>
              <a:t>100</a:t>
            </a:r>
            <a:r>
              <a:rPr lang="ja-JP" altLang="en-US" sz="1600" b="1" dirty="0">
                <a:solidFill>
                  <a:srgbClr val="FF0000"/>
                </a:solidFill>
                <a:latin typeface="Meiryo UI" panose="020B0604030504040204" pitchFamily="50" charset="-128"/>
                <a:ea typeface="Meiryo UI" panose="020B0604030504040204" pitchFamily="50" charset="-128"/>
              </a:rPr>
              <a:t>億円</a:t>
            </a:r>
            <a:endParaRPr lang="en-US" altLang="ja-JP" sz="1600" b="1" dirty="0">
              <a:solidFill>
                <a:srgbClr val="FF0000"/>
              </a:solidFill>
              <a:latin typeface="Meiryo UI" panose="020B0604030504040204" pitchFamily="50" charset="-128"/>
              <a:ea typeface="Meiryo UI" panose="020B0604030504040204" pitchFamily="50" charset="-128"/>
            </a:endParaRPr>
          </a:p>
        </p:txBody>
      </p:sp>
      <p:cxnSp>
        <p:nvCxnSpPr>
          <p:cNvPr id="16" name="直線コネクタ 20">
            <a:extLst>
              <a:ext uri="{FF2B5EF4-FFF2-40B4-BE49-F238E27FC236}">
                <a16:creationId xmlns:a16="http://schemas.microsoft.com/office/drawing/2014/main" id="{3238532B-CD0A-CC26-76D2-0FDE01969BE8}"/>
              </a:ext>
            </a:extLst>
          </p:cNvPr>
          <p:cNvCxnSpPr>
            <a:cxnSpLocks noChangeShapeType="1"/>
            <a:stCxn id="9" idx="1"/>
            <a:endCxn id="17" idx="1"/>
          </p:cNvCxnSpPr>
          <p:nvPr/>
        </p:nvCxnSpPr>
        <p:spPr bwMode="auto">
          <a:xfrm flipH="1">
            <a:off x="3846513" y="3774033"/>
            <a:ext cx="385762" cy="48718"/>
          </a:xfrm>
          <a:prstGeom prst="line">
            <a:avLst/>
          </a:prstGeom>
          <a:noFill/>
          <a:ln w="28575" algn="ctr">
            <a:solidFill>
              <a:srgbClr val="FF0000"/>
            </a:solidFill>
            <a:prstDash val="sysDot"/>
            <a:miter lim="800000"/>
            <a:headEnd/>
            <a:tailEnd type="oval" w="med" len="med"/>
          </a:ln>
          <a:extLst>
            <a:ext uri="{909E8E84-426E-40DD-AFC4-6F175D3DCCD1}">
              <a14:hiddenFill xmlns:a14="http://schemas.microsoft.com/office/drawing/2010/main">
                <a:noFill/>
              </a14:hiddenFill>
            </a:ext>
          </a:extLst>
        </p:spPr>
      </p:cxnSp>
      <p:sp>
        <p:nvSpPr>
          <p:cNvPr id="17" name="右中かっこ 23">
            <a:extLst>
              <a:ext uri="{FF2B5EF4-FFF2-40B4-BE49-F238E27FC236}">
                <a16:creationId xmlns:a16="http://schemas.microsoft.com/office/drawing/2014/main" id="{B602D04D-13BC-FA2B-8229-0BBDD588136C}"/>
              </a:ext>
            </a:extLst>
          </p:cNvPr>
          <p:cNvSpPr>
            <a:spLocks/>
          </p:cNvSpPr>
          <p:nvPr/>
        </p:nvSpPr>
        <p:spPr bwMode="auto">
          <a:xfrm>
            <a:off x="3738562" y="3587851"/>
            <a:ext cx="107951" cy="469800"/>
          </a:xfrm>
          <a:prstGeom prst="rightBrace">
            <a:avLst>
              <a:gd name="adj1" fmla="val 8320"/>
              <a:gd name="adj2" fmla="val 50000"/>
            </a:avLst>
          </a:prstGeom>
          <a:noFill/>
          <a:ln w="9525" algn="ctr">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spcBef>
                <a:spcPct val="0"/>
              </a:spcBef>
              <a:buFontTx/>
              <a:buNone/>
            </a:pPr>
            <a:endParaRPr lang="ja-JP" altLang="en-US" sz="2400">
              <a:latin typeface="Arial" panose="020B0604020202020204" pitchFamily="34" charset="0"/>
            </a:endParaRPr>
          </a:p>
        </p:txBody>
      </p:sp>
      <p:cxnSp>
        <p:nvCxnSpPr>
          <p:cNvPr id="18" name="直線コネクタ 25">
            <a:extLst>
              <a:ext uri="{FF2B5EF4-FFF2-40B4-BE49-F238E27FC236}">
                <a16:creationId xmlns:a16="http://schemas.microsoft.com/office/drawing/2014/main" id="{066A3FE4-A146-3810-8E62-65E991906D94}"/>
              </a:ext>
            </a:extLst>
          </p:cNvPr>
          <p:cNvCxnSpPr>
            <a:cxnSpLocks noChangeShapeType="1"/>
          </p:cNvCxnSpPr>
          <p:nvPr/>
        </p:nvCxnSpPr>
        <p:spPr bwMode="auto">
          <a:xfrm>
            <a:off x="2576513" y="3736975"/>
            <a:ext cx="1152525" cy="0"/>
          </a:xfrm>
          <a:prstGeom prst="line">
            <a:avLst/>
          </a:prstGeom>
          <a:noFill/>
          <a:ln w="9525" algn="ctr">
            <a:solidFill>
              <a:schemeClr val="tx1"/>
            </a:solidFill>
            <a:prstDash val="dash"/>
            <a:miter lim="800000"/>
            <a:headEnd/>
            <a:tailEnd/>
          </a:ln>
          <a:extLst>
            <a:ext uri="{909E8E84-426E-40DD-AFC4-6F175D3DCCD1}">
              <a14:hiddenFill xmlns:a14="http://schemas.microsoft.com/office/drawing/2010/main">
                <a:noFill/>
              </a14:hiddenFill>
            </a:ext>
          </a:extLst>
        </p:spPr>
      </p:cxnSp>
      <p:sp>
        <p:nvSpPr>
          <p:cNvPr id="19" name="正方形/長方形 16">
            <a:extLst>
              <a:ext uri="{FF2B5EF4-FFF2-40B4-BE49-F238E27FC236}">
                <a16:creationId xmlns:a16="http://schemas.microsoft.com/office/drawing/2014/main" id="{DDC90040-7851-8CF4-FD75-417B8413D66F}"/>
              </a:ext>
            </a:extLst>
          </p:cNvPr>
          <p:cNvSpPr>
            <a:spLocks noChangeArrowheads="1"/>
          </p:cNvSpPr>
          <p:nvPr/>
        </p:nvSpPr>
        <p:spPr bwMode="auto">
          <a:xfrm>
            <a:off x="4246563" y="2816225"/>
            <a:ext cx="5027612" cy="457101"/>
          </a:xfrm>
          <a:prstGeom prst="rect">
            <a:avLst/>
          </a:prstGeom>
          <a:solidFill>
            <a:schemeClr val="bg1"/>
          </a:solidFill>
          <a:ln w="9525" algn="ctr">
            <a:solidFill>
              <a:schemeClr val="tx1"/>
            </a:solidFill>
            <a:miter lim="800000"/>
            <a:headEnd/>
            <a:tailEnd/>
          </a:ln>
        </p:spPr>
        <p:txBody>
          <a:bodyPr wrap="none" anchor="ctr"/>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lgn="ctr" eaLnBrk="1" hangingPunct="1">
              <a:spcBef>
                <a:spcPct val="0"/>
              </a:spcBef>
              <a:buFontTx/>
              <a:buNone/>
            </a:pPr>
            <a:r>
              <a:rPr lang="ja-JP" altLang="en-US" sz="1600" dirty="0">
                <a:latin typeface="Meiryo UI" panose="020B0604030504040204" pitchFamily="50" charset="-128"/>
                <a:ea typeface="Meiryo UI" panose="020B0604030504040204" pitchFamily="50" charset="-128"/>
              </a:rPr>
              <a:t>ファンドが大きくなると</a:t>
            </a:r>
            <a:r>
              <a:rPr lang="en-US" altLang="ja-JP" sz="1600" dirty="0">
                <a:latin typeface="Meiryo UI" panose="020B0604030504040204" pitchFamily="50" charset="-128"/>
                <a:ea typeface="Meiryo UI" panose="020B0604030504040204" pitchFamily="50" charset="-128"/>
              </a:rPr>
              <a:t>2</a:t>
            </a:r>
            <a:r>
              <a:rPr lang="ja-JP" altLang="en-US" sz="1600" dirty="0">
                <a:latin typeface="Meiryo UI" panose="020B0604030504040204" pitchFamily="50" charset="-128"/>
                <a:ea typeface="Meiryo UI" panose="020B0604030504040204" pitchFamily="50" charset="-128"/>
              </a:rPr>
              <a:t>％よりも低いケースも</a:t>
            </a:r>
            <a:endParaRPr lang="en-US" altLang="ja-JP" sz="1600" dirty="0">
              <a:latin typeface="Meiryo UI" panose="020B0604030504040204" pitchFamily="50" charset="-128"/>
              <a:ea typeface="Meiryo UI" panose="020B0604030504040204" pitchFamily="50" charset="-128"/>
            </a:endParaRPr>
          </a:p>
        </p:txBody>
      </p:sp>
      <p:sp>
        <p:nvSpPr>
          <p:cNvPr id="20" name="正方形/長方形 16">
            <a:extLst>
              <a:ext uri="{FF2B5EF4-FFF2-40B4-BE49-F238E27FC236}">
                <a16:creationId xmlns:a16="http://schemas.microsoft.com/office/drawing/2014/main" id="{81A6BE4D-548F-8166-0B8F-5A633AC9DC97}"/>
              </a:ext>
            </a:extLst>
          </p:cNvPr>
          <p:cNvSpPr>
            <a:spLocks noChangeArrowheads="1"/>
          </p:cNvSpPr>
          <p:nvPr/>
        </p:nvSpPr>
        <p:spPr bwMode="auto">
          <a:xfrm>
            <a:off x="4232275" y="4185196"/>
            <a:ext cx="5027613" cy="457102"/>
          </a:xfrm>
          <a:prstGeom prst="rect">
            <a:avLst/>
          </a:prstGeom>
          <a:solidFill>
            <a:schemeClr val="bg1"/>
          </a:solidFill>
          <a:ln w="9525" algn="ctr">
            <a:solidFill>
              <a:schemeClr val="tx1"/>
            </a:solidFill>
            <a:miter lim="800000"/>
            <a:headEnd/>
            <a:tailEnd/>
          </a:ln>
        </p:spPr>
        <p:txBody>
          <a:bodyPr wrap="none" anchor="ctr"/>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lgn="ctr" eaLnBrk="1" hangingPunct="1">
              <a:spcBef>
                <a:spcPct val="0"/>
              </a:spcBef>
              <a:buFontTx/>
              <a:buNone/>
            </a:pPr>
            <a:r>
              <a:rPr lang="ja-JP" altLang="en-US" sz="1600" b="1" dirty="0">
                <a:latin typeface="Meiryo UI" panose="020B0604030504040204" pitchFamily="50" charset="-128"/>
                <a:ea typeface="Meiryo UI" panose="020B0604030504040204" pitchFamily="50" charset="-128"/>
              </a:rPr>
              <a:t>数年に</a:t>
            </a:r>
            <a:r>
              <a:rPr lang="en-US" altLang="ja-JP" sz="1600" b="1" dirty="0">
                <a:latin typeface="Meiryo UI" panose="020B0604030504040204" pitchFamily="50" charset="-128"/>
                <a:ea typeface="Meiryo UI" panose="020B0604030504040204" pitchFamily="50" charset="-128"/>
              </a:rPr>
              <a:t>1</a:t>
            </a:r>
            <a:r>
              <a:rPr lang="ja-JP" altLang="en-US" sz="1600" b="1" dirty="0">
                <a:latin typeface="Meiryo UI" panose="020B0604030504040204" pitchFamily="50" charset="-128"/>
                <a:ea typeface="Meiryo UI" panose="020B0604030504040204" pitchFamily="50" charset="-128"/>
              </a:rPr>
              <a:t>度。</a:t>
            </a:r>
            <a:r>
              <a:rPr lang="ja-JP" altLang="en-US" sz="1600" b="1" dirty="0">
                <a:solidFill>
                  <a:srgbClr val="FF0000"/>
                </a:solidFill>
                <a:latin typeface="Meiryo UI" panose="020B0604030504040204" pitchFamily="50" charset="-128"/>
                <a:ea typeface="Meiryo UI" panose="020B0604030504040204" pitchFamily="50" charset="-128"/>
              </a:rPr>
              <a:t>イけてるファンドはこの割合が大きい</a:t>
            </a:r>
            <a:endParaRPr lang="en-US" altLang="ja-JP" sz="1600" b="1" dirty="0">
              <a:solidFill>
                <a:srgbClr val="FF0000"/>
              </a:solidFill>
              <a:latin typeface="Meiryo UI" panose="020B0604030504040204" pitchFamily="50" charset="-128"/>
              <a:ea typeface="Meiryo UI" panose="020B0604030504040204" pitchFamily="50" charset="-128"/>
            </a:endParaRPr>
          </a:p>
        </p:txBody>
      </p:sp>
      <p:sp>
        <p:nvSpPr>
          <p:cNvPr id="21" name="矢印: 右 20">
            <a:extLst>
              <a:ext uri="{FF2B5EF4-FFF2-40B4-BE49-F238E27FC236}">
                <a16:creationId xmlns:a16="http://schemas.microsoft.com/office/drawing/2014/main" id="{A8732361-1C15-04D1-7CDC-5C4C3547310A}"/>
              </a:ext>
            </a:extLst>
          </p:cNvPr>
          <p:cNvSpPr/>
          <p:nvPr/>
        </p:nvSpPr>
        <p:spPr bwMode="auto">
          <a:xfrm>
            <a:off x="2084388" y="4581525"/>
            <a:ext cx="200025" cy="1008063"/>
          </a:xfrm>
          <a:prstGeom prst="rightArrow">
            <a:avLst/>
          </a:prstGeom>
          <a:noFill/>
          <a:ln w="28575" cap="flat" cmpd="sng" algn="ctr">
            <a:solidFill>
              <a:schemeClr val="bg1">
                <a:lumMod val="75000"/>
              </a:schemeClr>
            </a:solidFill>
            <a:prstDash val="solid"/>
            <a:miter lim="800000"/>
            <a:headEnd type="none" w="med" len="med"/>
            <a:tailEnd type="none" w="med" len="med"/>
          </a:ln>
          <a:effectLst/>
        </p:spPr>
        <p:txBody>
          <a:bodyPr wrap="none" anchor="ctr"/>
          <a:lstStyle/>
          <a:p>
            <a:pPr algn="ctr" eaLnBrk="1" hangingPunct="1">
              <a:defRPr/>
            </a:pPr>
            <a:r>
              <a:rPr lang="ja-JP" altLang="en-US" sz="1400" b="1" dirty="0">
                <a:latin typeface="Meiryo UI" panose="020B0604030504040204" pitchFamily="50" charset="-128"/>
                <a:ea typeface="Meiryo UI" panose="020B0604030504040204" pitchFamily="50" charset="-128"/>
              </a:rPr>
              <a:t>数年後</a:t>
            </a:r>
          </a:p>
        </p:txBody>
      </p:sp>
      <p:cxnSp>
        <p:nvCxnSpPr>
          <p:cNvPr id="22" name="直線コネクタ 32">
            <a:extLst>
              <a:ext uri="{FF2B5EF4-FFF2-40B4-BE49-F238E27FC236}">
                <a16:creationId xmlns:a16="http://schemas.microsoft.com/office/drawing/2014/main" id="{6514150F-69AA-2B28-6CC0-E6ABFF3458F3}"/>
              </a:ext>
            </a:extLst>
          </p:cNvPr>
          <p:cNvCxnSpPr>
            <a:cxnSpLocks/>
          </p:cNvCxnSpPr>
          <p:nvPr/>
        </p:nvCxnSpPr>
        <p:spPr bwMode="auto">
          <a:xfrm>
            <a:off x="641350" y="6089650"/>
            <a:ext cx="3097213" cy="0"/>
          </a:xfrm>
          <a:prstGeom prst="line">
            <a:avLst/>
          </a:prstGeom>
          <a:noFill/>
          <a:ln w="12700" algn="ctr">
            <a:solidFill>
              <a:schemeClr val="tx1"/>
            </a:solidFill>
            <a:miter lim="800000"/>
            <a:headEnd/>
            <a:tailEnd/>
          </a:ln>
          <a:extLst>
            <a:ext uri="{909E8E84-426E-40DD-AFC4-6F175D3DCCD1}">
              <a14:hiddenFill xmlns:a14="http://schemas.microsoft.com/office/drawing/2010/main">
                <a:noFill/>
              </a14:hiddenFill>
            </a:ext>
          </a:extLst>
        </p:spPr>
      </p:cxnSp>
      <p:sp>
        <p:nvSpPr>
          <p:cNvPr id="23" name="正方形/長方形 34">
            <a:extLst>
              <a:ext uri="{FF2B5EF4-FFF2-40B4-BE49-F238E27FC236}">
                <a16:creationId xmlns:a16="http://schemas.microsoft.com/office/drawing/2014/main" id="{86B25BD8-E669-4C59-F35A-0B953090CAF4}"/>
              </a:ext>
            </a:extLst>
          </p:cNvPr>
          <p:cNvSpPr>
            <a:spLocks noChangeArrowheads="1"/>
          </p:cNvSpPr>
          <p:nvPr/>
        </p:nvSpPr>
        <p:spPr bwMode="auto">
          <a:xfrm>
            <a:off x="2576513" y="3587850"/>
            <a:ext cx="1152525" cy="466625"/>
          </a:xfrm>
          <a:prstGeom prst="rect">
            <a:avLst/>
          </a:prstGeom>
          <a:solidFill>
            <a:srgbClr val="FF0000"/>
          </a:solidFill>
          <a:ln w="9525" algn="ctr">
            <a:solidFill>
              <a:srgbClr val="FF0000"/>
            </a:solidFill>
            <a:miter lim="800000"/>
            <a:headEnd/>
            <a:tailEnd/>
          </a:ln>
        </p:spPr>
        <p:txBody>
          <a:bodyPr wrap="none" anchor="ctr"/>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lgn="ctr" eaLnBrk="1" hangingPunct="1">
              <a:spcBef>
                <a:spcPct val="0"/>
              </a:spcBef>
              <a:buFontTx/>
              <a:buNone/>
            </a:pPr>
            <a:r>
              <a:rPr lang="en-US" altLang="ja-JP" sz="1400" dirty="0">
                <a:latin typeface="Meiryo UI" panose="020B0604030504040204" pitchFamily="50" charset="-128"/>
                <a:ea typeface="Meiryo UI" panose="020B0604030504040204" pitchFamily="50" charset="-128"/>
              </a:rPr>
              <a:t>20</a:t>
            </a:r>
            <a:r>
              <a:rPr lang="ja-JP" altLang="en-US" sz="1400" dirty="0">
                <a:latin typeface="Meiryo UI" panose="020B0604030504040204" pitchFamily="50" charset="-128"/>
                <a:ea typeface="Meiryo UI" panose="020B0604030504040204" pitchFamily="50" charset="-128"/>
              </a:rPr>
              <a:t>憶円</a:t>
            </a:r>
          </a:p>
        </p:txBody>
      </p:sp>
      <p:sp>
        <p:nvSpPr>
          <p:cNvPr id="24" name="コンテンツ プレースホルダー 1">
            <a:extLst>
              <a:ext uri="{FF2B5EF4-FFF2-40B4-BE49-F238E27FC236}">
                <a16:creationId xmlns:a16="http://schemas.microsoft.com/office/drawing/2014/main" id="{9B40CC7C-D969-86F6-F1F8-11CBC0773468}"/>
              </a:ext>
            </a:extLst>
          </p:cNvPr>
          <p:cNvSpPr>
            <a:spLocks noGrp="1"/>
          </p:cNvSpPr>
          <p:nvPr>
            <p:ph sz="half" idx="1"/>
          </p:nvPr>
        </p:nvSpPr>
        <p:spPr>
          <a:xfrm>
            <a:off x="273050" y="836712"/>
            <a:ext cx="9359900" cy="719138"/>
          </a:xfrm>
        </p:spPr>
        <p:txBody>
          <a:bodyPr/>
          <a:lstStyle/>
          <a:p>
            <a:pPr>
              <a:defRPr/>
            </a:pPr>
            <a:r>
              <a:rPr lang="en-US" altLang="ja-JP" sz="2400" dirty="0"/>
              <a:t>PE</a:t>
            </a:r>
            <a:r>
              <a:rPr lang="ja-JP" altLang="en-US" sz="2400" dirty="0"/>
              <a:t>ファンドの収入は管理報酬、成功報酬、投資リターンに分かれます</a:t>
            </a:r>
            <a:endParaRPr sz="2400" dirty="0"/>
          </a:p>
        </p:txBody>
      </p:sp>
      <p:sp>
        <p:nvSpPr>
          <p:cNvPr id="26" name="正方形/長方形 25">
            <a:extLst>
              <a:ext uri="{FF2B5EF4-FFF2-40B4-BE49-F238E27FC236}">
                <a16:creationId xmlns:a16="http://schemas.microsoft.com/office/drawing/2014/main" id="{7EF6BA01-A1D8-9674-F74C-37B55C3E415C}"/>
              </a:ext>
            </a:extLst>
          </p:cNvPr>
          <p:cNvSpPr>
            <a:spLocks noChangeArrowheads="1"/>
          </p:cNvSpPr>
          <p:nvPr/>
        </p:nvSpPr>
        <p:spPr bwMode="auto">
          <a:xfrm>
            <a:off x="4246563" y="4819155"/>
            <a:ext cx="2160588" cy="647700"/>
          </a:xfrm>
          <a:prstGeom prst="rect">
            <a:avLst/>
          </a:prstGeom>
          <a:solidFill>
            <a:schemeClr val="accent6">
              <a:lumMod val="20000"/>
              <a:lumOff val="80000"/>
            </a:schemeClr>
          </a:solidFill>
          <a:ln w="25400" algn="ctr">
            <a:solidFill>
              <a:schemeClr val="accent6">
                <a:lumMod val="50000"/>
              </a:schemeClr>
            </a:solidFill>
            <a:miter lim="800000"/>
            <a:headEnd/>
            <a:tailEnd/>
          </a:ln>
        </p:spPr>
        <p:txBody>
          <a:bodyPr anchor="ctr"/>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lgn="ctr" eaLnBrk="1" hangingPunct="1">
              <a:buFontTx/>
              <a:buNone/>
            </a:pPr>
            <a:r>
              <a:rPr lang="ja-JP" altLang="en-US" sz="1800" b="1" dirty="0">
                <a:solidFill>
                  <a:schemeClr val="accent6">
                    <a:lumMod val="50000"/>
                  </a:schemeClr>
                </a:solidFill>
                <a:latin typeface="Meiryo UI" panose="020B0604030504040204" pitchFamily="50" charset="-128"/>
                <a:ea typeface="Meiryo UI" panose="020B0604030504040204" pitchFamily="50" charset="-128"/>
              </a:rPr>
              <a:t>投資リターン</a:t>
            </a:r>
          </a:p>
        </p:txBody>
      </p:sp>
      <p:sp>
        <p:nvSpPr>
          <p:cNvPr id="27" name="正方形/長方形 26">
            <a:extLst>
              <a:ext uri="{FF2B5EF4-FFF2-40B4-BE49-F238E27FC236}">
                <a16:creationId xmlns:a16="http://schemas.microsoft.com/office/drawing/2014/main" id="{98051677-69C5-678B-F6F7-DC06B7CE108E}"/>
              </a:ext>
            </a:extLst>
          </p:cNvPr>
          <p:cNvSpPr>
            <a:spLocks noChangeArrowheads="1"/>
          </p:cNvSpPr>
          <p:nvPr/>
        </p:nvSpPr>
        <p:spPr bwMode="auto">
          <a:xfrm>
            <a:off x="6480176" y="4819155"/>
            <a:ext cx="2808287" cy="647700"/>
          </a:xfrm>
          <a:prstGeom prst="rect">
            <a:avLst/>
          </a:prstGeom>
          <a:solidFill>
            <a:schemeClr val="bg2">
              <a:lumMod val="90000"/>
            </a:schemeClr>
          </a:solidFill>
          <a:ln w="9525" algn="ctr">
            <a:solidFill>
              <a:schemeClr val="tx1"/>
            </a:solidFill>
            <a:miter lim="800000"/>
            <a:headEnd/>
            <a:tailEnd/>
          </a:ln>
        </p:spPr>
        <p:txBody>
          <a:bodyPr wrap="none" anchor="ctr"/>
          <a:lstStyle>
            <a:lvl1pPr>
              <a:defRPr kumimoji="1" sz="2400">
                <a:solidFill>
                  <a:schemeClr val="tx1"/>
                </a:solidFill>
                <a:latin typeface="Arial" panose="020B0604020202020204" pitchFamily="34" charset="0"/>
                <a:ea typeface="ＭＳ Ｐゴシック" panose="020B0600070205080204" pitchFamily="50" charset="-128"/>
              </a:defRPr>
            </a:lvl1pPr>
            <a:lvl2pPr marL="742950" indent="-285750">
              <a:defRPr kumimoji="1" sz="2400">
                <a:solidFill>
                  <a:schemeClr val="tx1"/>
                </a:solidFill>
                <a:latin typeface="Arial" panose="020B0604020202020204" pitchFamily="34" charset="0"/>
                <a:ea typeface="ＭＳ Ｐゴシック" panose="020B0600070205080204" pitchFamily="50" charset="-128"/>
              </a:defRPr>
            </a:lvl2pPr>
            <a:lvl3pPr marL="1143000" indent="-228600">
              <a:defRPr kumimoji="1" sz="2400">
                <a:solidFill>
                  <a:schemeClr val="tx1"/>
                </a:solidFill>
                <a:latin typeface="Arial" panose="020B0604020202020204" pitchFamily="34" charset="0"/>
                <a:ea typeface="ＭＳ Ｐゴシック" panose="020B0600070205080204" pitchFamily="50" charset="-128"/>
              </a:defRPr>
            </a:lvl3pPr>
            <a:lvl4pPr marL="1600200" indent="-228600">
              <a:defRPr kumimoji="1" sz="2400">
                <a:solidFill>
                  <a:schemeClr val="tx1"/>
                </a:solidFill>
                <a:latin typeface="Arial" panose="020B0604020202020204" pitchFamily="34" charset="0"/>
                <a:ea typeface="ＭＳ Ｐゴシック" panose="020B0600070205080204" pitchFamily="50" charset="-128"/>
              </a:defRPr>
            </a:lvl4pPr>
            <a:lvl5pPr marL="2057400" indent="-228600">
              <a:defRPr kumimoji="1" sz="24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Arial" panose="020B0604020202020204" pitchFamily="34" charset="0"/>
                <a:ea typeface="ＭＳ Ｐゴシック" panose="020B0600070205080204" pitchFamily="50" charset="-128"/>
              </a:defRPr>
            </a:lvl9pPr>
          </a:lstStyle>
          <a:p>
            <a:pPr algn="ctr" eaLnBrk="1" hangingPunct="1">
              <a:defRPr/>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自社運営のファンドへ出資</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defRPr/>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して得られるリターン</a:t>
            </a:r>
          </a:p>
        </p:txBody>
      </p:sp>
      <p:sp>
        <p:nvSpPr>
          <p:cNvPr id="28" name="正方形/長方形 16">
            <a:extLst>
              <a:ext uri="{FF2B5EF4-FFF2-40B4-BE49-F238E27FC236}">
                <a16:creationId xmlns:a16="http://schemas.microsoft.com/office/drawing/2014/main" id="{6BF78C6E-8D88-0649-B450-336D1D8AD49F}"/>
              </a:ext>
            </a:extLst>
          </p:cNvPr>
          <p:cNvSpPr>
            <a:spLocks noChangeArrowheads="1"/>
          </p:cNvSpPr>
          <p:nvPr/>
        </p:nvSpPr>
        <p:spPr bwMode="auto">
          <a:xfrm>
            <a:off x="4246563" y="5554168"/>
            <a:ext cx="5027613" cy="457102"/>
          </a:xfrm>
          <a:prstGeom prst="rect">
            <a:avLst/>
          </a:prstGeom>
          <a:solidFill>
            <a:schemeClr val="bg1"/>
          </a:solidFill>
          <a:ln w="9525" algn="ctr">
            <a:solidFill>
              <a:schemeClr val="tx1"/>
            </a:solidFill>
            <a:miter lim="800000"/>
            <a:headEnd/>
            <a:tailEnd/>
          </a:ln>
        </p:spPr>
        <p:txBody>
          <a:bodyPr wrap="none" anchor="ctr"/>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lgn="ctr" eaLnBrk="1" hangingPunct="1">
              <a:spcBef>
                <a:spcPct val="0"/>
              </a:spcBef>
              <a:buNone/>
            </a:pPr>
            <a:r>
              <a:rPr lang="ja-JP" altLang="en-US" sz="1600" dirty="0">
                <a:latin typeface="Meiryo UI" panose="020B0604030504040204" pitchFamily="50" charset="-128"/>
                <a:ea typeface="Meiryo UI" panose="020B0604030504040204" pitchFamily="50" charset="-128"/>
              </a:rPr>
              <a:t>ファンドのリターン次第</a:t>
            </a:r>
            <a:r>
              <a:rPr lang="ja-JP" altLang="en-US" sz="1600" b="1" dirty="0">
                <a:solidFill>
                  <a:srgbClr val="FF0000"/>
                </a:solidFill>
                <a:latin typeface="Meiryo UI" panose="020B0604030504040204" pitchFamily="50" charset="-128"/>
                <a:ea typeface="Meiryo UI" panose="020B0604030504040204" pitchFamily="50" charset="-128"/>
              </a:rPr>
              <a:t>（偏差値</a:t>
            </a:r>
            <a:r>
              <a:rPr lang="en-US" altLang="ja-JP" sz="1600" b="1" dirty="0">
                <a:solidFill>
                  <a:srgbClr val="FF0000"/>
                </a:solidFill>
                <a:latin typeface="Meiryo UI" panose="020B0604030504040204" pitchFamily="50" charset="-128"/>
                <a:ea typeface="Meiryo UI" panose="020B0604030504040204" pitchFamily="50" charset="-128"/>
              </a:rPr>
              <a:t>50</a:t>
            </a:r>
            <a:r>
              <a:rPr lang="ja-JP" altLang="en-US" sz="1600" b="1" dirty="0">
                <a:solidFill>
                  <a:srgbClr val="FF0000"/>
                </a:solidFill>
                <a:latin typeface="Meiryo UI" panose="020B0604030504040204" pitchFamily="50" charset="-128"/>
                <a:ea typeface="Meiryo UI" panose="020B0604030504040204" pitchFamily="50" charset="-128"/>
              </a:rPr>
              <a:t>グロス</a:t>
            </a:r>
            <a:r>
              <a:rPr lang="en-US" altLang="ja-JP" sz="1600" b="1" dirty="0">
                <a:solidFill>
                  <a:srgbClr val="FF0000"/>
                </a:solidFill>
                <a:latin typeface="Meiryo UI" panose="020B0604030504040204" pitchFamily="50" charset="-128"/>
                <a:ea typeface="Meiryo UI" panose="020B0604030504040204" pitchFamily="50" charset="-128"/>
              </a:rPr>
              <a:t>ROI</a:t>
            </a:r>
            <a:r>
              <a:rPr lang="ja-JP" altLang="en-US" sz="1600" b="1" dirty="0">
                <a:solidFill>
                  <a:srgbClr val="FF0000"/>
                </a:solidFill>
                <a:latin typeface="Meiryo UI" panose="020B0604030504040204" pitchFamily="50" charset="-128"/>
                <a:ea typeface="Meiryo UI" panose="020B0604030504040204" pitchFamily="50" charset="-128"/>
              </a:rPr>
              <a:t>が</a:t>
            </a:r>
            <a:r>
              <a:rPr lang="en-US" altLang="ja-JP" sz="1600" b="1" dirty="0">
                <a:solidFill>
                  <a:srgbClr val="FF0000"/>
                </a:solidFill>
                <a:latin typeface="Meiryo UI" panose="020B0604030504040204" pitchFamily="50" charset="-128"/>
                <a:ea typeface="Meiryo UI" panose="020B0604030504040204" pitchFamily="50" charset="-128"/>
              </a:rPr>
              <a:t>2.0x</a:t>
            </a:r>
            <a:r>
              <a:rPr lang="ja-JP" altLang="en-US" sz="1600" b="1" dirty="0">
                <a:solidFill>
                  <a:srgbClr val="FF0000"/>
                </a:solidFill>
                <a:latin typeface="Meiryo UI" panose="020B0604030504040204" pitchFamily="50" charset="-128"/>
                <a:ea typeface="Meiryo UI" panose="020B0604030504040204" pitchFamily="50" charset="-128"/>
              </a:rPr>
              <a:t>強）</a:t>
            </a:r>
            <a:endParaRPr lang="en-US" altLang="ja-JP" sz="1600" b="1" dirty="0">
              <a:solidFill>
                <a:srgbClr val="FF0000"/>
              </a:solidFill>
              <a:latin typeface="Meiryo UI" panose="020B0604030504040204" pitchFamily="50" charset="-128"/>
              <a:ea typeface="Meiryo UI" panose="020B0604030504040204" pitchFamily="50" charset="-128"/>
            </a:endParaRPr>
          </a:p>
        </p:txBody>
      </p:sp>
      <p:sp>
        <p:nvSpPr>
          <p:cNvPr id="4" name="正方形/長方形 34">
            <a:extLst>
              <a:ext uri="{FF2B5EF4-FFF2-40B4-BE49-F238E27FC236}">
                <a16:creationId xmlns:a16="http://schemas.microsoft.com/office/drawing/2014/main" id="{8E09BB6B-FC4F-553D-B4AE-616D16BE5D1E}"/>
              </a:ext>
            </a:extLst>
          </p:cNvPr>
          <p:cNvSpPr>
            <a:spLocks noChangeArrowheads="1"/>
          </p:cNvSpPr>
          <p:nvPr/>
        </p:nvSpPr>
        <p:spPr bwMode="auto">
          <a:xfrm>
            <a:off x="641350" y="4058973"/>
            <a:ext cx="1152525" cy="450148"/>
          </a:xfrm>
          <a:prstGeom prst="rect">
            <a:avLst/>
          </a:prstGeom>
          <a:solidFill>
            <a:srgbClr val="FF0000"/>
          </a:solidFill>
          <a:ln w="9525" algn="ctr">
            <a:solidFill>
              <a:schemeClr val="tx1"/>
            </a:solidFill>
            <a:miter lim="800000"/>
            <a:headEnd/>
            <a:tailEnd/>
          </a:ln>
        </p:spPr>
        <p:txBody>
          <a:bodyPr wrap="none" anchor="ctr"/>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lgn="ctr" eaLnBrk="1" hangingPunct="1">
              <a:spcBef>
                <a:spcPct val="0"/>
              </a:spcBef>
              <a:buFontTx/>
              <a:buNone/>
            </a:pPr>
            <a:r>
              <a:rPr lang="en-US" altLang="ja-JP" sz="1400" dirty="0">
                <a:latin typeface="Meiryo UI" panose="020B0604030504040204" pitchFamily="50" charset="-128"/>
                <a:ea typeface="Meiryo UI" panose="020B0604030504040204" pitchFamily="50" charset="-128"/>
              </a:rPr>
              <a:t>18</a:t>
            </a:r>
            <a:r>
              <a:rPr lang="ja-JP" altLang="en-US" sz="1400" dirty="0">
                <a:latin typeface="Meiryo UI" panose="020B0604030504040204" pitchFamily="50" charset="-128"/>
                <a:ea typeface="Meiryo UI" panose="020B0604030504040204" pitchFamily="50" charset="-128"/>
              </a:rPr>
              <a:t>憶円</a:t>
            </a:r>
          </a:p>
        </p:txBody>
      </p:sp>
      <p:cxnSp>
        <p:nvCxnSpPr>
          <p:cNvPr id="30" name="直線コネクタ 29">
            <a:extLst>
              <a:ext uri="{FF2B5EF4-FFF2-40B4-BE49-F238E27FC236}">
                <a16:creationId xmlns:a16="http://schemas.microsoft.com/office/drawing/2014/main" id="{27814C3E-6F7B-F73E-47A5-85E29E625799}"/>
              </a:ext>
            </a:extLst>
          </p:cNvPr>
          <p:cNvCxnSpPr/>
          <p:nvPr/>
        </p:nvCxnSpPr>
        <p:spPr bwMode="auto">
          <a:xfrm flipV="1">
            <a:off x="1784350" y="2090738"/>
            <a:ext cx="792163" cy="2418383"/>
          </a:xfrm>
          <a:prstGeom prst="line">
            <a:avLst/>
          </a:prstGeom>
          <a:solidFill>
            <a:schemeClr val="accent1"/>
          </a:solidFill>
          <a:ln w="9525" cap="flat" cmpd="sng" algn="ctr">
            <a:solidFill>
              <a:schemeClr val="tx1"/>
            </a:solidFill>
            <a:prstDash val="lgDash"/>
            <a:miter lim="800000"/>
            <a:headEnd type="none" w="med" len="med"/>
            <a:tailEnd type="none" w="med" len="med"/>
          </a:ln>
          <a:effectLst/>
        </p:spPr>
      </p:cxnSp>
      <p:sp>
        <p:nvSpPr>
          <p:cNvPr id="31" name="左中かっこ 30">
            <a:extLst>
              <a:ext uri="{FF2B5EF4-FFF2-40B4-BE49-F238E27FC236}">
                <a16:creationId xmlns:a16="http://schemas.microsoft.com/office/drawing/2014/main" id="{B2CC7FF1-F318-A2A4-B00B-9CA913DE15B2}"/>
              </a:ext>
            </a:extLst>
          </p:cNvPr>
          <p:cNvSpPr/>
          <p:nvPr/>
        </p:nvSpPr>
        <p:spPr bwMode="auto">
          <a:xfrm>
            <a:off x="416496" y="4509121"/>
            <a:ext cx="215329" cy="1580528"/>
          </a:xfrm>
          <a:prstGeom prst="leftBrace">
            <a:avLst/>
          </a:prstGeom>
          <a:no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Arial" charset="0"/>
              <a:ea typeface="ＭＳ Ｐゴシック" pitchFamily="50" charset="-128"/>
            </a:endParaRPr>
          </a:p>
        </p:txBody>
      </p:sp>
      <p:sp>
        <p:nvSpPr>
          <p:cNvPr id="32" name="テキスト ボックス 62">
            <a:extLst>
              <a:ext uri="{FF2B5EF4-FFF2-40B4-BE49-F238E27FC236}">
                <a16:creationId xmlns:a16="http://schemas.microsoft.com/office/drawing/2014/main" id="{5233868E-782F-4CA0-3682-89C09713489B}"/>
              </a:ext>
            </a:extLst>
          </p:cNvPr>
          <p:cNvSpPr txBox="1">
            <a:spLocks noChangeArrowheads="1"/>
          </p:cNvSpPr>
          <p:nvPr/>
        </p:nvSpPr>
        <p:spPr bwMode="auto">
          <a:xfrm>
            <a:off x="-204092" y="5147344"/>
            <a:ext cx="8366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lgn="ctr">
              <a:spcBef>
                <a:spcPct val="0"/>
              </a:spcBef>
              <a:buFontTx/>
              <a:buNone/>
            </a:pPr>
            <a:r>
              <a:rPr lang="en-US" altLang="ja-JP" sz="1400" dirty="0">
                <a:latin typeface="Meiryo UI" panose="020B0604030504040204" pitchFamily="50" charset="-128"/>
                <a:ea typeface="Meiryo UI" panose="020B0604030504040204" pitchFamily="50" charset="-128"/>
              </a:rPr>
              <a:t>82</a:t>
            </a:r>
            <a:r>
              <a:rPr lang="ja-JP" altLang="en-US" sz="1400" dirty="0">
                <a:latin typeface="Meiryo UI" panose="020B0604030504040204" pitchFamily="50" charset="-128"/>
                <a:ea typeface="Meiryo UI" panose="020B0604030504040204" pitchFamily="50" charset="-128"/>
              </a:rPr>
              <a:t>億</a:t>
            </a:r>
            <a:endParaRPr lang="en-US" altLang="ja-JP" sz="1800" dirty="0">
              <a:latin typeface="Meiryo UI" panose="020B0604030504040204" pitchFamily="50" charset="-128"/>
              <a:ea typeface="Meiryo UI" panose="020B0604030504040204" pitchFamily="50" charset="-128"/>
            </a:endParaRPr>
          </a:p>
        </p:txBody>
      </p:sp>
      <p:sp>
        <p:nvSpPr>
          <p:cNvPr id="33" name="楕円 32">
            <a:extLst>
              <a:ext uri="{FF2B5EF4-FFF2-40B4-BE49-F238E27FC236}">
                <a16:creationId xmlns:a16="http://schemas.microsoft.com/office/drawing/2014/main" id="{5E48127C-7ACD-2BDE-CC5D-3AF660202E32}"/>
              </a:ext>
            </a:extLst>
          </p:cNvPr>
          <p:cNvSpPr/>
          <p:nvPr/>
        </p:nvSpPr>
        <p:spPr bwMode="auto">
          <a:xfrm>
            <a:off x="1424608" y="3136379"/>
            <a:ext cx="1495468" cy="513234"/>
          </a:xfrm>
          <a:prstGeom prst="ellipse">
            <a:avLst/>
          </a:prstGeom>
          <a:solidFill>
            <a:schemeClr val="bg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normalizeH="0" dirty="0">
                <a:ln>
                  <a:noFill/>
                </a:ln>
                <a:solidFill>
                  <a:schemeClr val="tx1"/>
                </a:solidFill>
                <a:effectLst/>
                <a:latin typeface="Meiryo UI" panose="020B0604030504040204" pitchFamily="50" charset="-128"/>
                <a:ea typeface="Meiryo UI" panose="020B0604030504040204" pitchFamily="50" charset="-128"/>
              </a:rPr>
              <a:t>グロス</a:t>
            </a:r>
            <a:r>
              <a:rPr kumimoji="1" lang="en-US" altLang="ja-JP" sz="1400" b="0" i="0" u="none" strike="noStrike" normalizeH="0" dirty="0">
                <a:ln>
                  <a:noFill/>
                </a:ln>
                <a:solidFill>
                  <a:schemeClr val="tx1"/>
                </a:solidFill>
                <a:effectLst/>
                <a:latin typeface="Meiryo UI" panose="020B0604030504040204" pitchFamily="50" charset="-128"/>
                <a:ea typeface="Meiryo UI" panose="020B0604030504040204" pitchFamily="50" charset="-128"/>
              </a:rPr>
              <a:t>ROI2.27</a:t>
            </a:r>
            <a:r>
              <a:rPr kumimoji="1" lang="ja-JP" altLang="en-US" sz="1400" b="0" i="0" u="none" strike="noStrike" normalizeH="0" dirty="0">
                <a:ln>
                  <a:noFill/>
                </a:ln>
                <a:solidFill>
                  <a:schemeClr val="tx1"/>
                </a:solidFill>
                <a:effectLst/>
                <a:latin typeface="Meiryo UI" panose="020B0604030504040204" pitchFamily="50" charset="-128"/>
                <a:ea typeface="Meiryo UI" panose="020B0604030504040204" pitchFamily="50" charset="-128"/>
              </a:rPr>
              <a:t>倍</a:t>
            </a:r>
          </a:p>
        </p:txBody>
      </p:sp>
    </p:spTree>
    <p:extLst>
      <p:ext uri="{BB962C8B-B14F-4D97-AF65-F5344CB8AC3E}">
        <p14:creationId xmlns:p14="http://schemas.microsoft.com/office/powerpoint/2010/main" val="99638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75"/>
          <p:cNvSpPr txBox="1">
            <a:spLocks noChangeArrowheads="1"/>
          </p:cNvSpPr>
          <p:nvPr/>
        </p:nvSpPr>
        <p:spPr bwMode="auto">
          <a:xfrm>
            <a:off x="147638" y="764704"/>
            <a:ext cx="9610725" cy="576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tIns="72000" bIns="72000"/>
          <a:lstStyle>
            <a:lvl1pPr marL="273050" indent="-27305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1pPr>
            <a:lvl2pPr marL="177800" indent="-1778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marL="457200" indent="-457200">
              <a:spcBef>
                <a:spcPts val="400"/>
              </a:spcBef>
              <a:buFont typeface="+mj-lt"/>
              <a:buAutoNum type="arabicPeriod"/>
              <a:defRPr/>
            </a:pPr>
            <a:r>
              <a:rPr lang="en-US" altLang="ja-JP" sz="2400" b="1" dirty="0">
                <a:latin typeface="Meiryo UI" panose="020B0604030504040204" pitchFamily="50" charset="-128"/>
                <a:ea typeface="Meiryo UI" panose="020B0604030504040204" pitchFamily="50" charset="-128"/>
                <a:cs typeface="Meiryo UI" panose="020B0604030504040204" pitchFamily="50" charset="-128"/>
              </a:rPr>
              <a:t>M&amp;A</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仲介業界に比してスモールキャップファンド業界は閑散としていた</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日本の</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GDP</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の</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50%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程度を占めるスモールキャップ企業を対象とするファンドの</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AUM</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総額が</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PE</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ファンド業界（国内</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兆円）の</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程度</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914400" lvl="2" indent="0">
              <a:spcBef>
                <a:spcPts val="400"/>
              </a:spcBef>
              <a:buNone/>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巨大なマーケットが空いている状況</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1">
              <a:spcBef>
                <a:spcPts val="400"/>
              </a:spcBef>
              <a:defRPr/>
            </a:pP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仕組化が可能（ファンド業界のユニクロになれると確信）</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個人の実績がハイリターン（</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IRR40%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以上）、</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件を超えてきた</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CIO</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として仕組化で個人依存せずハイリターン投資が可能と確認</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それを理解している人は</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PE</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ファンド業界には存在していない</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914400" lvl="2" indent="0">
              <a:spcBef>
                <a:spcPts val="400"/>
              </a:spcBef>
              <a:buNone/>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社で</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兆円ファンドも可能と考え独立を計画</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0" lvl="1" indent="0">
              <a:spcBef>
                <a:spcPts val="400"/>
              </a:spcBef>
              <a:buNone/>
              <a:defRPr/>
            </a:pP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400"/>
              </a:spcBef>
              <a:buFont typeface="+mj-lt"/>
              <a:buAutoNum type="arabicPeriod"/>
              <a:defRPr/>
            </a:pPr>
            <a:r>
              <a:rPr lang="en-US" altLang="ja-JP" sz="2400" b="1" dirty="0">
                <a:latin typeface="Meiryo UI" panose="020B0604030504040204" pitchFamily="50" charset="-128"/>
                <a:ea typeface="Meiryo UI" panose="020B0604030504040204" pitchFamily="50" charset="-128"/>
                <a:cs typeface="Meiryo UI" panose="020B0604030504040204" pitchFamily="50" charset="-128"/>
              </a:rPr>
              <a:t>2019</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2400" b="1" dirty="0">
                <a:latin typeface="Meiryo UI" panose="020B0604030504040204" pitchFamily="50" charset="-128"/>
                <a:ea typeface="Meiryo UI" panose="020B0604030504040204" pitchFamily="50" charset="-128"/>
                <a:cs typeface="Meiryo UI" panose="020B0604030504040204" pitchFamily="50" charset="-128"/>
              </a:rPr>
              <a:t>6</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2400" b="1" dirty="0">
                <a:latin typeface="Meiryo UI" panose="020B0604030504040204" pitchFamily="50" charset="-128"/>
                <a:ea typeface="Meiryo UI" panose="020B0604030504040204" pitchFamily="50" charset="-128"/>
                <a:cs typeface="Meiryo UI" panose="020B0604030504040204" pitchFamily="50" charset="-128"/>
              </a:rPr>
              <a:t>20</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日　知人投資家からの</a:t>
            </a:r>
            <a:r>
              <a:rPr lang="en-US" altLang="ja-JP" sz="2400" b="1" dirty="0">
                <a:latin typeface="Meiryo UI" panose="020B0604030504040204" pitchFamily="50" charset="-128"/>
                <a:ea typeface="Meiryo UI" panose="020B0604030504040204" pitchFamily="50" charset="-128"/>
                <a:cs typeface="Meiryo UI" panose="020B0604030504040204" pitchFamily="50" charset="-128"/>
              </a:rPr>
              <a:t>10</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億コミット</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lvl="2">
              <a:spcBef>
                <a:spcPts val="400"/>
              </a:spcBef>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簡易提案書を作り提案したところ、</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年来の付き合いが有る投資会社代表が</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社で</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億円の出資コミット</a:t>
            </a:r>
            <a:endParaRPr lang="en-US" altLang="ja-JP" sz="2400" dirty="0">
              <a:latin typeface="Meiryo UI" panose="020B0604030504040204" pitchFamily="50" charset="-128"/>
              <a:ea typeface="Meiryo UI" panose="020B0604030504040204" pitchFamily="50" charset="-128"/>
              <a:cs typeface="Meiryo UI" panose="020B0604030504040204" pitchFamily="50" charset="-128"/>
            </a:endParaRPr>
          </a:p>
          <a:p>
            <a:pPr marL="914400" lvl="2" indent="0">
              <a:spcBef>
                <a:spcPts val="400"/>
              </a:spcBef>
              <a:buNone/>
              <a:defRPr/>
            </a:pPr>
            <a:r>
              <a:rPr lang="ja-JP" altLang="en-US" sz="2400" dirty="0">
                <a:latin typeface="Meiryo UI" panose="020B0604030504040204" pitchFamily="50" charset="-128"/>
                <a:ea typeface="Meiryo UI" panose="020B0604030504040204" pitchFamily="50" charset="-128"/>
                <a:cs typeface="Meiryo UI" panose="020B0604030504040204" pitchFamily="50" charset="-128"/>
              </a:rPr>
              <a:t>⇒　最悪</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億円でも</a:t>
            </a:r>
            <a:r>
              <a:rPr lang="en-US" altLang="ja-JP" sz="24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人でファンドを設立する事を</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決意</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2"/>
          <p:cNvSpPr txBox="1">
            <a:spLocks noChangeArrowheads="1"/>
          </p:cNvSpPr>
          <p:nvPr/>
        </p:nvSpPr>
        <p:spPr>
          <a:xfrm>
            <a:off x="200472" y="188640"/>
            <a:ext cx="8453438" cy="252413"/>
          </a:xfrm>
          <a:prstGeom prst="rect">
            <a:avLst/>
          </a:prstGeom>
        </p:spPr>
        <p:txBody>
          <a:bodyPr/>
          <a:lstStyle/>
          <a:p>
            <a:pPr eaLnBrk="1" hangingPunct="1">
              <a:defRPr/>
            </a:pPr>
            <a:r>
              <a:rPr lang="ja-JP" altLang="en-US" b="1" kern="0" dirty="0">
                <a:latin typeface="Meiryo UI" panose="020B0604030504040204" pitchFamily="50" charset="-128"/>
                <a:ea typeface="Meiryo UI" panose="020B0604030504040204" pitchFamily="50" charset="-128"/>
                <a:cs typeface="+mj-cs"/>
              </a:rPr>
              <a:t>独立・設立の経緯</a:t>
            </a:r>
          </a:p>
        </p:txBody>
      </p:sp>
    </p:spTree>
    <p:extLst>
      <p:ext uri="{BB962C8B-B14F-4D97-AF65-F5344CB8AC3E}">
        <p14:creationId xmlns:p14="http://schemas.microsoft.com/office/powerpoint/2010/main" val="1049408259"/>
      </p:ext>
    </p:extLst>
  </p:cSld>
  <p:clrMapOvr>
    <a:masterClrMapping/>
  </p:clrMapOvr>
</p:sld>
</file>

<file path=ppt/theme/theme1.xml><?xml version="1.0" encoding="utf-8"?>
<a:theme xmlns:a="http://schemas.openxmlformats.org/drawingml/2006/main" name="1_標準デザイン">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デザイン">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6">
            <a:lumMod val="20000"/>
            <a:lumOff val="80000"/>
          </a:schemeClr>
        </a:solidFill>
        <a:ln w="9525" cap="flat" cmpd="sng" algn="ctr">
          <a:noFill/>
          <a:prstDash val="dash"/>
          <a:miter lim="800000"/>
          <a:headEnd type="none" w="med" len="med"/>
          <a:tailEnd type="none" w="med" len="med"/>
        </a:ln>
        <a:effectLst/>
      </a:spPr>
      <a:bodyPr vert="horz" wrap="none" lIns="91440" tIns="45720" rIns="91440" bIns="45720" numCol="1" rtlCol="0"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sz="1400" b="0" i="0" u="none" strike="noStrike" normalizeH="0" dirty="0">
            <a:ln>
              <a:noFill/>
            </a:ln>
            <a:solidFill>
              <a:schemeClr val="tx1"/>
            </a:solidFill>
            <a:effectLst/>
            <a:highlight>
              <a:srgbClr val="008000"/>
            </a:highlight>
            <a:latin typeface="Meiryo UI" panose="020B0604030504040204" pitchFamily="50" charset="-128"/>
            <a:ea typeface="Meiryo UI" panose="020B0604030504040204"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111776</TotalTime>
  <Words>2579</Words>
  <Application>Microsoft Office PowerPoint</Application>
  <PresentationFormat>A4 210 x 297 mm</PresentationFormat>
  <Paragraphs>340</Paragraphs>
  <Slides>19</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19</vt:i4>
      </vt:variant>
    </vt:vector>
  </HeadingPairs>
  <TitlesOfParts>
    <vt:vector size="24" baseType="lpstr">
      <vt:lpstr>Meiryo UI</vt:lpstr>
      <vt:lpstr>ＭＳ Ｐゴシック</vt:lpstr>
      <vt:lpstr>Arial</vt:lpstr>
      <vt:lpstr>Times New Roman</vt:lpstr>
      <vt:lpstr>1_標準デザイン</vt:lpstr>
      <vt:lpstr>PEファンド独立・設立を成功させる為に</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東京海上キャピタル株式会社</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組合員集会</dc:title>
  <dc:creator>marathon</dc:creator>
  <cp:lastModifiedBy>Toshinori Ono</cp:lastModifiedBy>
  <cp:revision>3421</cp:revision>
  <cp:lastPrinted>2024-03-07T12:21:08Z</cp:lastPrinted>
  <dcterms:created xsi:type="dcterms:W3CDTF">2002-04-05T03:20:23Z</dcterms:created>
  <dcterms:modified xsi:type="dcterms:W3CDTF">2024-09-26T04:27:35Z</dcterms:modified>
</cp:coreProperties>
</file>